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4"/>
    <p:sldMasterId id="2147483664" r:id="rId5"/>
    <p:sldMasterId id="214748368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Lst>
  <p:notesMasterIdLst>
    <p:notesMasterId r:id="rId70"/>
  </p:notesMasterIdLst>
  <p:handoutMasterIdLst>
    <p:handoutMasterId r:id="rId71"/>
  </p:handoutMasterIdLst>
  <p:sldIdLst>
    <p:sldId id="361" r:id="rId16"/>
    <p:sldId id="410" r:id="rId17"/>
    <p:sldId id="453" r:id="rId18"/>
    <p:sldId id="452" r:id="rId19"/>
    <p:sldId id="456" r:id="rId20"/>
    <p:sldId id="455" r:id="rId21"/>
    <p:sldId id="479" r:id="rId22"/>
    <p:sldId id="457" r:id="rId23"/>
    <p:sldId id="458" r:id="rId24"/>
    <p:sldId id="460" r:id="rId25"/>
    <p:sldId id="461" r:id="rId26"/>
    <p:sldId id="462" r:id="rId27"/>
    <p:sldId id="463" r:id="rId28"/>
    <p:sldId id="465" r:id="rId29"/>
    <p:sldId id="467" r:id="rId30"/>
    <p:sldId id="469" r:id="rId31"/>
    <p:sldId id="473" r:id="rId32"/>
    <p:sldId id="470" r:id="rId33"/>
    <p:sldId id="471" r:id="rId34"/>
    <p:sldId id="468" r:id="rId35"/>
    <p:sldId id="474" r:id="rId36"/>
    <p:sldId id="476" r:id="rId37"/>
    <p:sldId id="478" r:id="rId38"/>
    <p:sldId id="477" r:id="rId39"/>
    <p:sldId id="481" r:id="rId40"/>
    <p:sldId id="480" r:id="rId41"/>
    <p:sldId id="483" r:id="rId42"/>
    <p:sldId id="493" r:id="rId43"/>
    <p:sldId id="484" r:id="rId44"/>
    <p:sldId id="491" r:id="rId45"/>
    <p:sldId id="492" r:id="rId46"/>
    <p:sldId id="501" r:id="rId47"/>
    <p:sldId id="503" r:id="rId48"/>
    <p:sldId id="494" r:id="rId49"/>
    <p:sldId id="495" r:id="rId50"/>
    <p:sldId id="489" r:id="rId51"/>
    <p:sldId id="419" r:id="rId52"/>
    <p:sldId id="422" r:id="rId53"/>
    <p:sldId id="415" r:id="rId54"/>
    <p:sldId id="416" r:id="rId55"/>
    <p:sldId id="497" r:id="rId56"/>
    <p:sldId id="498" r:id="rId57"/>
    <p:sldId id="499" r:id="rId58"/>
    <p:sldId id="500" r:id="rId59"/>
    <p:sldId id="445" r:id="rId60"/>
    <p:sldId id="433" r:id="rId61"/>
    <p:sldId id="430" r:id="rId62"/>
    <p:sldId id="432" r:id="rId63"/>
    <p:sldId id="428" r:id="rId64"/>
    <p:sldId id="426" r:id="rId65"/>
    <p:sldId id="427" r:id="rId66"/>
    <p:sldId id="466" r:id="rId67"/>
    <p:sldId id="496" r:id="rId68"/>
    <p:sldId id="387" r:id="rId69"/>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005DAA"/>
    <a:srgbClr val="6A020C"/>
    <a:srgbClr val="FF7600"/>
    <a:srgbClr val="D91B5C"/>
    <a:srgbClr val="872175"/>
    <a:srgbClr val="009999"/>
    <a:srgbClr val="00AEEF"/>
    <a:srgbClr val="01B4E7"/>
    <a:srgbClr val="BCBDC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206" autoAdjust="0"/>
    <p:restoredTop sz="99761" autoAdjust="0"/>
  </p:normalViewPr>
  <p:slideViewPr>
    <p:cSldViewPr>
      <p:cViewPr>
        <p:scale>
          <a:sx n="66" d="100"/>
          <a:sy n="66" d="100"/>
        </p:scale>
        <p:origin x="-1440" y="-222"/>
      </p:cViewPr>
      <p:guideLst>
        <p:guide orient="horz" pos="2160"/>
        <p:guide pos="2880"/>
      </p:guideLst>
    </p:cSldViewPr>
  </p:slideViewPr>
  <p:outlineViewPr>
    <p:cViewPr>
      <p:scale>
        <a:sx n="75" d="100"/>
        <a:sy n="75" d="100"/>
      </p:scale>
      <p:origin x="784" y="16296"/>
    </p:cViewPr>
  </p:outlineViewPr>
  <p:notesTextViewPr>
    <p:cViewPr>
      <p:scale>
        <a:sx n="100" d="100"/>
        <a:sy n="100" d="100"/>
      </p:scale>
      <p:origin x="0" y="0"/>
    </p:cViewPr>
  </p:notesTextViewPr>
  <p:sorterViewPr>
    <p:cViewPr>
      <p:scale>
        <a:sx n="100" d="100"/>
        <a:sy n="100" d="100"/>
      </p:scale>
      <p:origin x="0" y="5106"/>
    </p:cViewPr>
  </p:sorterViewPr>
  <p:notesViewPr>
    <p:cSldViewPr snapToGrid="0" snapToObjects="1">
      <p:cViewPr varScale="1">
        <p:scale>
          <a:sx n="136" d="100"/>
          <a:sy n="136" d="100"/>
        </p:scale>
        <p:origin x="-3592" y="-104"/>
      </p:cViewPr>
      <p:guideLst>
        <p:guide orient="horz" pos="2928"/>
        <p:guide pos="220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94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94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94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smtClean="0"/>
            </a:lvl1pPr>
          </a:lstStyle>
          <a:p>
            <a:pPr>
              <a:defRPr/>
            </a:pPr>
            <a:fld id="{5E2A8F52-5D5E-F348-8971-795E9819BC5C}" type="slidenum">
              <a:rPr lang="en-US"/>
              <a:pPr>
                <a:defRPr/>
              </a:pPr>
              <a:t>‹#›</a:t>
            </a:fld>
            <a:endParaRPr lang="en-US" dirty="0"/>
          </a:p>
        </p:txBody>
      </p:sp>
    </p:spTree>
    <p:extLst>
      <p:ext uri="{BB962C8B-B14F-4D97-AF65-F5344CB8AC3E}">
        <p14:creationId xmlns:p14="http://schemas.microsoft.com/office/powerpoint/2010/main" xmlns="" val="26480154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smtClean="0"/>
            </a:lvl1pPr>
          </a:lstStyle>
          <a:p>
            <a:pPr>
              <a:defRPr/>
            </a:pPr>
            <a:fld id="{A921F9F1-0516-7249-8BD1-DDD6B224F66A}" type="slidenum">
              <a:rPr lang="en-US"/>
              <a:pPr>
                <a:defRPr/>
              </a:pPr>
              <a:t>‹#›</a:t>
            </a:fld>
            <a:endParaRPr lang="en-US" dirty="0"/>
          </a:p>
        </p:txBody>
      </p:sp>
    </p:spTree>
    <p:extLst>
      <p:ext uri="{BB962C8B-B14F-4D97-AF65-F5344CB8AC3E}">
        <p14:creationId xmlns:p14="http://schemas.microsoft.com/office/powerpoint/2010/main" xmlns="" val="263664092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4496718" y="9714416"/>
            <a:ext cx="3441911" cy="5051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algn="r">
              <a:lnSpc>
                <a:spcPct val="95000"/>
              </a:lnSpc>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fld id="{8F9D60EF-9A6B-4096-908B-03452951386E}" type="slidenum">
              <a:rPr lang="en-US" altLang="zh-TW" sz="1400">
                <a:solidFill>
                  <a:srgbClr val="000000"/>
                </a:solidFill>
                <a:latin typeface="Times New Roman" pitchFamily="18" charset="0"/>
                <a:ea typeface="Microsoft YaHei" pitchFamily="34" charset="-122"/>
              </a:rPr>
              <a:pPr algn="r">
                <a:lnSpc>
                  <a:spcPct val="95000"/>
                </a:lnSpc>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t>15</a:t>
            </a:fld>
            <a:endParaRPr lang="en-US" altLang="zh-TW" sz="1400" dirty="0">
              <a:solidFill>
                <a:srgbClr val="000000"/>
              </a:solidFill>
              <a:latin typeface="Times New Roman" pitchFamily="18" charset="0"/>
              <a:ea typeface="Microsoft YaHei" pitchFamily="34" charset="-122"/>
            </a:endParaRPr>
          </a:p>
        </p:txBody>
      </p:sp>
      <p:sp>
        <p:nvSpPr>
          <p:cNvPr id="43011" name="Text Box 2"/>
          <p:cNvSpPr txBox="1">
            <a:spLocks noChangeArrowheads="1"/>
          </p:cNvSpPr>
          <p:nvPr/>
        </p:nvSpPr>
        <p:spPr bwMode="auto">
          <a:xfrm>
            <a:off x="4496718" y="9714416"/>
            <a:ext cx="3445157" cy="5083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algn="r">
              <a:lnSpc>
                <a:spcPct val="95000"/>
              </a:lnSpc>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fld id="{2ED414FE-ACBD-451A-A34D-FAA0ADFD60E6}" type="slidenum">
              <a:rPr lang="en-US" altLang="zh-TW" sz="1400">
                <a:solidFill>
                  <a:srgbClr val="000000"/>
                </a:solidFill>
                <a:latin typeface="Times New Roman" pitchFamily="18" charset="0"/>
                <a:ea typeface="Microsoft YaHei" pitchFamily="34" charset="-122"/>
              </a:rPr>
              <a:pPr algn="r">
                <a:lnSpc>
                  <a:spcPct val="95000"/>
                </a:lnSpc>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t>15</a:t>
            </a:fld>
            <a:endParaRPr lang="en-US" altLang="zh-TW" sz="1400" dirty="0">
              <a:solidFill>
                <a:srgbClr val="000000"/>
              </a:solidFill>
              <a:latin typeface="Times New Roman" pitchFamily="18" charset="0"/>
              <a:ea typeface="Microsoft YaHei" pitchFamily="34" charset="-122"/>
            </a:endParaRPr>
          </a:p>
        </p:txBody>
      </p:sp>
      <p:sp>
        <p:nvSpPr>
          <p:cNvPr id="43012" name="Text Box 3"/>
          <p:cNvSpPr txBox="1">
            <a:spLocks noChangeArrowheads="1"/>
          </p:cNvSpPr>
          <p:nvPr/>
        </p:nvSpPr>
        <p:spPr bwMode="auto">
          <a:xfrm>
            <a:off x="4496718" y="9714416"/>
            <a:ext cx="3446780" cy="51001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algn="r">
              <a:lnSpc>
                <a:spcPct val="95000"/>
              </a:lnSpc>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fld id="{A72A4601-2AF8-4291-B50E-1A2146355544}" type="slidenum">
              <a:rPr lang="en-US" altLang="zh-TW" sz="1400">
                <a:solidFill>
                  <a:srgbClr val="000000"/>
                </a:solidFill>
                <a:latin typeface="Times New Roman" pitchFamily="18" charset="0"/>
                <a:ea typeface="Microsoft YaHei" pitchFamily="34" charset="-122"/>
              </a:rPr>
              <a:pPr algn="r">
                <a:lnSpc>
                  <a:spcPct val="95000"/>
                </a:lnSpc>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t>15</a:t>
            </a:fld>
            <a:endParaRPr lang="en-US" altLang="zh-TW" sz="1400" dirty="0">
              <a:solidFill>
                <a:srgbClr val="000000"/>
              </a:solidFill>
              <a:latin typeface="Times New Roman" pitchFamily="18" charset="0"/>
              <a:ea typeface="Microsoft YaHei" pitchFamily="34" charset="-122"/>
            </a:endParaRPr>
          </a:p>
        </p:txBody>
      </p:sp>
      <p:sp>
        <p:nvSpPr>
          <p:cNvPr id="45061" name="Rectangle 4"/>
          <p:cNvSpPr>
            <a:spLocks noGrp="1" noRot="1" noChangeAspect="1" noChangeArrowheads="1" noTextEdit="1"/>
          </p:cNvSpPr>
          <p:nvPr>
            <p:ph type="sldImg"/>
          </p:nvPr>
        </p:nvSpPr>
        <p:spPr>
          <a:xfrm>
            <a:off x="950913" y="536575"/>
            <a:ext cx="5108575" cy="3832225"/>
          </a:xfrm>
          <a:ln/>
        </p:spPr>
      </p:sp>
      <p:sp>
        <p:nvSpPr>
          <p:cNvPr id="43014" name="Text Box 6"/>
          <p:cNvSpPr txBox="1">
            <a:spLocks noChangeArrowheads="1"/>
          </p:cNvSpPr>
          <p:nvPr/>
        </p:nvSpPr>
        <p:spPr bwMode="auto">
          <a:xfrm>
            <a:off x="0" y="0"/>
            <a:ext cx="1623" cy="16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3452" tIns="46726" rIns="93452" bIns="46726"/>
          <a:lstStyle/>
          <a:p>
            <a:pPr>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fld id="{11E51A78-1541-4FBF-B0F1-B3920B5E0A54}" type="slidenum">
              <a:rPr lang="en-US" altLang="zh-TW">
                <a:solidFill>
                  <a:srgbClr val="000000"/>
                </a:solidFill>
                <a:latin typeface="Calibri" pitchFamily="34" charset="0"/>
                <a:ea typeface="Microsoft YaHei" pitchFamily="34" charset="-122"/>
              </a:rPr>
              <a:pPr>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t>15</a:t>
            </a:fld>
            <a:endParaRPr lang="en-US" altLang="zh-TW" dirty="0">
              <a:solidFill>
                <a:srgbClr val="000000"/>
              </a:solidFill>
              <a:latin typeface="Calibri" pitchFamily="34" charset="0"/>
              <a:ea typeface="Microsoft YaHei" pitchFamily="34" charset="-122"/>
            </a:endParaRPr>
          </a:p>
        </p:txBody>
      </p:sp>
      <p:sp>
        <p:nvSpPr>
          <p:cNvPr id="45063" name="Notes Placeholder 1"/>
          <p:cNvSpPr>
            <a:spLocks noGrp="1"/>
          </p:cNvSpPr>
          <p:nvPr>
            <p:ph type="body" idx="1"/>
          </p:nvPr>
        </p:nvSpPr>
        <p:spPr>
          <a:xfrm>
            <a:off x="934720" y="4415790"/>
            <a:ext cx="5140960" cy="4184994"/>
          </a:xfrm>
          <a:ln/>
        </p:spPr>
        <p:txBody>
          <a:bodyPr lIns="94947" tIns="47474" rIns="94947" bIns="47474"/>
          <a:lstStyle/>
          <a:p>
            <a:r>
              <a:rPr lang="en-US" altLang="zh-TW">
                <a:cs typeface="Arial" pitchFamily="34" charset="0"/>
              </a:rPr>
              <a:t>CINDY</a:t>
            </a:r>
          </a:p>
          <a:p>
            <a:endParaRPr lang="en-US" altLang="zh-TW">
              <a:ea typeface="Microsoft YaHei" pitchFamily="34" charset="-122"/>
              <a:cs typeface="Arial" pitchFamily="34" charset="0"/>
            </a:endParaRPr>
          </a:p>
          <a:p>
            <a:r>
              <a:rPr lang="en-US" altLang="zh-TW">
                <a:ea typeface="Microsoft YaHei" pitchFamily="34" charset="-122"/>
                <a:cs typeface="Arial" pitchFamily="34" charset="0"/>
              </a:rPr>
              <a:t>Many of you have seen this graphic in Membership presentations before, but it serves as a reminder that we have mixed results for membership. Based on 10 year trends, you can see in this map how membership has changed.</a:t>
            </a:r>
          </a:p>
          <a:p>
            <a:endParaRPr lang="en-US" altLang="zh-TW">
              <a:ea typeface="Microsoft YaHei" pitchFamily="34" charset="-122"/>
              <a:cs typeface="Arial" pitchFamily="34" charset="0"/>
            </a:endParaRPr>
          </a:p>
          <a:p>
            <a:r>
              <a:rPr lang="en-US" altLang="zh-TW">
                <a:solidFill>
                  <a:srgbClr val="000000"/>
                </a:solidFill>
                <a:cs typeface="Arial" pitchFamily="34" charset="0"/>
              </a:rPr>
              <a:t>Membership in certain parts of the Rotary world has increased. In other parts of the Rotary world, membership has stopped growing and even some clubs are losing members entirely. This trend has been going on for several years. Later on in the webinar, we will discuss reports that are available to you through Rotary Club Central, that will help assist you in locating these membership numbers and trends. </a:t>
            </a:r>
          </a:p>
          <a:p>
            <a:endParaRPr lang="en-US" altLang="zh-TW">
              <a:ea typeface="Microsoft YaHei" pitchFamily="34" charset="-122"/>
            </a:endParaRPr>
          </a:p>
          <a:p>
            <a:endParaRPr lang="en-US" altLang="zh-TW">
              <a:ea typeface="Microsoft YaHei" pitchFamily="3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79513" y="695325"/>
            <a:ext cx="4651375" cy="3487738"/>
          </a:xfrm>
          <a:ln/>
        </p:spPr>
      </p:sp>
      <p:sp>
        <p:nvSpPr>
          <p:cNvPr id="54275" name="Notes Placeholder 2"/>
          <p:cNvSpPr>
            <a:spLocks noGrp="1"/>
          </p:cNvSpPr>
          <p:nvPr>
            <p:ph type="body" idx="1"/>
          </p:nvPr>
        </p:nvSpPr>
        <p:spPr>
          <a:xfrm>
            <a:off x="934721" y="4267306"/>
            <a:ext cx="5236704" cy="4333479"/>
          </a:xfrm>
          <a:ln/>
        </p:spPr>
        <p:txBody>
          <a:bodyPr lIns="94947" tIns="47474" rIns="94947" bIns="47474"/>
          <a:lstStyle/>
          <a:p>
            <a:r>
              <a:rPr lang="en-US" altLang="zh-TW">
                <a:ea typeface="Microsoft YaHei" pitchFamily="34" charset="-122"/>
                <a:cs typeface="Arial" pitchFamily="34" charset="0"/>
              </a:rPr>
              <a:t>CINDY</a:t>
            </a:r>
          </a:p>
          <a:p>
            <a:endParaRPr lang="en-US" altLang="zh-TW">
              <a:ea typeface="Microsoft YaHei" pitchFamily="34" charset="-122"/>
              <a:cs typeface="Arial" pitchFamily="34" charset="0"/>
            </a:endParaRPr>
          </a:p>
          <a:p>
            <a:r>
              <a:rPr lang="en-US" altLang="zh-TW">
                <a:ea typeface="Microsoft YaHei" pitchFamily="34" charset="-122"/>
                <a:cs typeface="Arial" pitchFamily="34" charset="0"/>
              </a:rPr>
              <a:t>This is the sticker shock moment. </a:t>
            </a:r>
          </a:p>
          <a:p>
            <a:r>
              <a:rPr lang="en-US" altLang="zh-TW">
                <a:ea typeface="Microsoft YaHei" pitchFamily="34" charset="-122"/>
                <a:cs typeface="Arial" pitchFamily="34" charset="0"/>
              </a:rPr>
              <a:t>CINDY</a:t>
            </a:r>
          </a:p>
          <a:p>
            <a:endParaRPr lang="en-US" altLang="zh-TW">
              <a:ea typeface="Microsoft YaHei" pitchFamily="34" charset="-122"/>
              <a:cs typeface="Arial" pitchFamily="34" charset="0"/>
            </a:endParaRPr>
          </a:p>
          <a:p>
            <a:r>
              <a:rPr lang="en-US" altLang="zh-TW">
                <a:ea typeface="Microsoft YaHei" pitchFamily="34" charset="-122"/>
                <a:cs typeface="Arial" pitchFamily="34" charset="0"/>
              </a:rPr>
              <a:t>Unfortunately as a whole… our gains are NOT offsetting our losses. Based on the 1 July 2013 numbers, we were at 1.185 million members. </a:t>
            </a:r>
          </a:p>
          <a:p>
            <a:r>
              <a:rPr lang="en-US" altLang="zh-TW">
                <a:ea typeface="Microsoft YaHei" pitchFamily="34" charset="-122"/>
                <a:cs typeface="Arial" pitchFamily="34" charset="0"/>
              </a:rPr>
              <a:t>This is 23,000  fewer from the 30 June 2013 number and 17,000 fewer from 1 July 2012.</a:t>
            </a:r>
          </a:p>
          <a:p>
            <a:endParaRPr lang="en-US" altLang="zh-TW">
              <a:ea typeface="Microsoft YaHei" pitchFamily="34" charset="-122"/>
              <a:cs typeface="Arial" pitchFamily="34" charset="0"/>
            </a:endParaRPr>
          </a:p>
          <a:p>
            <a:r>
              <a:rPr lang="en-US" altLang="zh-TW">
                <a:ea typeface="Microsoft YaHei" pitchFamily="34" charset="-122"/>
                <a:cs typeface="Arial" pitchFamily="34" charset="0"/>
              </a:rPr>
              <a:t>As of the end of February, we are at </a:t>
            </a:r>
            <a:r>
              <a:rPr lang="en-US" altLang="zh-TW" b="1">
                <a:ea typeface="Microsoft YaHei" pitchFamily="34" charset="-122"/>
                <a:cs typeface="Arial" pitchFamily="34" charset="0"/>
              </a:rPr>
              <a:t>1,207,374</a:t>
            </a:r>
            <a:r>
              <a:rPr lang="en-US" altLang="zh-TW">
                <a:ea typeface="Microsoft YaHei" pitchFamily="34" charset="-122"/>
                <a:cs typeface="Arial" pitchFamily="34" charset="0"/>
              </a:rPr>
              <a:t> million members.  This number is now </a:t>
            </a:r>
            <a:r>
              <a:rPr lang="en-US" altLang="zh-TW" b="1">
                <a:ea typeface="Microsoft YaHei" pitchFamily="34" charset="-122"/>
                <a:cs typeface="Arial" pitchFamily="34" charset="0"/>
              </a:rPr>
              <a:t>22,300 members higher than our 1.185 of 1 July. </a:t>
            </a:r>
          </a:p>
          <a:p>
            <a:endParaRPr lang="en-US" altLang="zh-TW" b="1">
              <a:ea typeface="Microsoft YaHei" pitchFamily="34" charset="-122"/>
              <a:cs typeface="Arial" pitchFamily="34" charset="0"/>
            </a:endParaRPr>
          </a:p>
          <a:p>
            <a:r>
              <a:rPr lang="en-US" altLang="zh-TW">
                <a:ea typeface="Microsoft YaHei" pitchFamily="34" charset="-122"/>
                <a:cs typeface="Arial" pitchFamily="34" charset="0"/>
              </a:rPr>
              <a:t>We want to take a moment to thank you again for all of your efforts to help grow membership. We appreciate all of your hard work and ask that you continue to assist with growing the Rotary Family.</a:t>
            </a:r>
          </a:p>
          <a:p>
            <a:endParaRPr lang="en-US" altLang="zh-TW">
              <a:ea typeface="Microsoft YaHei" pitchFamily="34" charset="-122"/>
              <a:cs typeface="Arial" pitchFamily="34" charset="0"/>
            </a:endParaRPr>
          </a:p>
          <a:p>
            <a:r>
              <a:rPr lang="en-US" altLang="zh-TW">
                <a:ea typeface="Microsoft YaHei" pitchFamily="34" charset="-122"/>
                <a:cs typeface="Arial" pitchFamily="34" charset="0"/>
              </a:rPr>
              <a:t>It is in the best interest of Rotary to increase our membership numbers. In order to move our organization forward, we need to grow our membership at a faster rate. We really need your help in reaching out to the clubs and club presidents to encourage and educate the importance of gaining new members at the club level.</a:t>
            </a:r>
          </a:p>
        </p:txBody>
      </p:sp>
      <p:sp>
        <p:nvSpPr>
          <p:cNvPr id="54276"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4947" tIns="47474" rIns="94947" bIns="47474" anchor="b"/>
          <a:lstStyle/>
          <a:p>
            <a:pPr algn="r" defTabSz="949568"/>
            <a:fld id="{3F6044AE-2754-4735-9E60-759124DED86D}" type="slidenum">
              <a:rPr lang="en-US" altLang="zh-TW" sz="1200">
                <a:ea typeface="ヒラギノ角ゴ Pro W3" pitchFamily="-65" charset="-128"/>
              </a:rPr>
              <a:pPr algn="r" defTabSz="949568"/>
              <a:t>21</a:t>
            </a:fld>
            <a:endParaRPr lang="en-US" altLang="zh-TW" sz="1200" dirty="0">
              <a:ea typeface="ヒラギノ角ゴ Pro W3"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179513" y="695325"/>
            <a:ext cx="4651375" cy="3487738"/>
          </a:xfrm>
          <a:ln/>
        </p:spPr>
      </p:sp>
      <p:sp>
        <p:nvSpPr>
          <p:cNvPr id="56323" name="Notes Placeholder 2"/>
          <p:cNvSpPr>
            <a:spLocks noGrp="1"/>
          </p:cNvSpPr>
          <p:nvPr>
            <p:ph type="body" idx="1"/>
          </p:nvPr>
        </p:nvSpPr>
        <p:spPr>
          <a:xfrm>
            <a:off x="934720" y="4415790"/>
            <a:ext cx="5140960" cy="4184994"/>
          </a:xfrm>
          <a:ln/>
        </p:spPr>
        <p:txBody>
          <a:bodyPr lIns="94947" tIns="47474" rIns="94947" bIns="47474"/>
          <a:lstStyle/>
          <a:p>
            <a:r>
              <a:rPr lang="en-US" altLang="zh-TW"/>
              <a:t>BRIANNE</a:t>
            </a:r>
          </a:p>
          <a:p>
            <a:endParaRPr lang="en-US" altLang="zh-TW"/>
          </a:p>
          <a:p>
            <a:r>
              <a:rPr lang="en-US" altLang="zh-TW"/>
              <a:t>We </a:t>
            </a:r>
            <a:r>
              <a:rPr lang="en-US" altLang="zh-TW" i="1"/>
              <a:t>are</a:t>
            </a:r>
            <a:r>
              <a:rPr lang="en-US" altLang="zh-TW"/>
              <a:t> seeing some examples of success throughout the Rotary world. There has been a great deal of membership activity at the district and club levels. </a:t>
            </a:r>
          </a:p>
          <a:p>
            <a:endParaRPr lang="en-US" altLang="zh-TW"/>
          </a:p>
          <a:p>
            <a:r>
              <a:rPr lang="en-US" altLang="zh-TW"/>
              <a:t>However, our membership reports illustrate the slow start these plans have had. As a result, the RI Board re-evaluated and adjusted the initiative’s goal at the January 2014 Board meeting to 1.28 MM members by 30 June 2015.</a:t>
            </a:r>
          </a:p>
        </p:txBody>
      </p:sp>
      <p:sp>
        <p:nvSpPr>
          <p:cNvPr id="56324"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4947" tIns="47474" rIns="94947" bIns="47474" anchor="b"/>
          <a:lstStyle/>
          <a:p>
            <a:pPr algn="r" defTabSz="949568"/>
            <a:fld id="{5671CC13-3AB7-4A21-9D53-A6D6E304E269}" type="slidenum">
              <a:rPr lang="en-US" altLang="zh-TW" sz="1200" smtClean="0">
                <a:solidFill>
                  <a:prstClr val="black"/>
                </a:solidFill>
                <a:latin typeface="Arial" pitchFamily="34" charset="0"/>
                <a:ea typeface="ヒラギノ角ゴ Pro W3" pitchFamily="-65" charset="-128"/>
                <a:cs typeface="+mn-cs"/>
              </a:rPr>
              <a:pPr algn="r" defTabSz="949568"/>
              <a:t>22</a:t>
            </a:fld>
            <a:endParaRPr lang="en-US" altLang="zh-TW" sz="1200" dirty="0" smtClean="0">
              <a:solidFill>
                <a:prstClr val="black"/>
              </a:solidFill>
              <a:latin typeface="Arial" pitchFamily="34" charset="0"/>
              <a:ea typeface="ヒラギノ角ゴ Pro W3" pitchFamily="-65"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179513" y="695325"/>
            <a:ext cx="4651375" cy="3487738"/>
          </a:xfrm>
          <a:ln/>
        </p:spPr>
      </p:sp>
      <p:sp>
        <p:nvSpPr>
          <p:cNvPr id="58371" name="Notes Placeholder 2"/>
          <p:cNvSpPr>
            <a:spLocks noGrp="1"/>
          </p:cNvSpPr>
          <p:nvPr>
            <p:ph type="body" idx="1"/>
          </p:nvPr>
        </p:nvSpPr>
        <p:spPr>
          <a:xfrm>
            <a:off x="934720" y="4415790"/>
            <a:ext cx="5140960" cy="4184994"/>
          </a:xfrm>
          <a:ln/>
        </p:spPr>
        <p:txBody>
          <a:bodyPr lIns="94947" tIns="47474" rIns="94947" bIns="47474"/>
          <a:lstStyle/>
          <a:p>
            <a:r>
              <a:rPr lang="en-US" altLang="zh-TW"/>
              <a:t>BRIANNE</a:t>
            </a:r>
          </a:p>
          <a:p>
            <a:endParaRPr lang="en-US" altLang="zh-TW"/>
          </a:p>
          <a:p>
            <a:r>
              <a:rPr lang="en-US" altLang="zh-TW"/>
              <a:t>We </a:t>
            </a:r>
            <a:r>
              <a:rPr lang="en-US" altLang="zh-TW" i="1"/>
              <a:t>are</a:t>
            </a:r>
            <a:r>
              <a:rPr lang="en-US" altLang="zh-TW"/>
              <a:t> seeing some examples of success throughout the Rotary world. There has been a great deal of membership activity at the district and club levels. </a:t>
            </a:r>
          </a:p>
          <a:p>
            <a:endParaRPr lang="en-US" altLang="zh-TW"/>
          </a:p>
          <a:p>
            <a:r>
              <a:rPr lang="en-US" altLang="zh-TW"/>
              <a:t>However, our membership reports illustrate the slow start these plans have had. As a result, the RI Board re-evaluated and adjusted the initiative’s goal at the January 2014 Board meeting to 1.28 MM members by 30 June 2015.</a:t>
            </a:r>
          </a:p>
        </p:txBody>
      </p:sp>
      <p:sp>
        <p:nvSpPr>
          <p:cNvPr id="58372"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4947" tIns="47474" rIns="94947" bIns="47474" anchor="b"/>
          <a:lstStyle/>
          <a:p>
            <a:pPr algn="r" defTabSz="949568"/>
            <a:fld id="{54F59BFE-4E48-41EB-9B54-CAE3C9753B66}" type="slidenum">
              <a:rPr lang="en-US" altLang="zh-TW" sz="1200">
                <a:ea typeface="ヒラギノ角ゴ Pro W3" pitchFamily="-65" charset="-128"/>
              </a:rPr>
              <a:pPr algn="r" defTabSz="949568"/>
              <a:t>23</a:t>
            </a:fld>
            <a:endParaRPr lang="en-US" altLang="zh-TW" sz="1200" dirty="0">
              <a:ea typeface="ヒラギノ角ゴ Pro W3" pitchFamily="-6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a:ln/>
        </p:spPr>
      </p:sp>
      <p:sp>
        <p:nvSpPr>
          <p:cNvPr id="159747" name="備忘稿版面配置區 2"/>
          <p:cNvSpPr>
            <a:spLocks noGrp="1"/>
          </p:cNvSpPr>
          <p:nvPr>
            <p:ph type="body" idx="1"/>
          </p:nvPr>
        </p:nvSpPr>
        <p:spPr/>
        <p:txBody>
          <a:bodyPr/>
          <a:lstStyle/>
          <a:p>
            <a:pPr>
              <a:spcBef>
                <a:spcPct val="0"/>
              </a:spcBef>
            </a:pPr>
            <a:endParaRPr lang="zh-TW" altLang="zh-TW"/>
          </a:p>
        </p:txBody>
      </p:sp>
      <p:sp>
        <p:nvSpPr>
          <p:cNvPr id="159748" name="投影片編號版面配置區 3"/>
          <p:cNvSpPr txBox="1">
            <a:spLocks noGrp="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C3CA3FE9-42CE-4155-8BED-4C07F3456EEA}" type="slidenum">
              <a:rPr lang="en-US" altLang="zh-TW" sz="1200">
                <a:latin typeface="Calibri" pitchFamily="34" charset="0"/>
              </a:rPr>
              <a:pPr algn="r"/>
              <a:t>26</a:t>
            </a:fld>
            <a:endParaRPr lang="en-US" altLang="zh-TW" sz="1200" dirty="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019204-C4FF-4CB5-AF21-17D8DF29DFA5}" type="slidenum">
              <a:rPr lang="en-US" altLang="zh-TW"/>
              <a:pPr/>
              <a:t>27</a:t>
            </a:fld>
            <a:endParaRPr lang="en-US" altLang="zh-TW"/>
          </a:p>
        </p:txBody>
      </p:sp>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p:txBody>
          <a:bodyPr/>
          <a:lstStyle/>
          <a:p>
            <a:pPr>
              <a:spcBef>
                <a:spcPct val="0"/>
              </a:spcBef>
            </a:pPr>
            <a:endParaRPr lang="zh-TW" altLang="zh-TW"/>
          </a:p>
        </p:txBody>
      </p:sp>
      <p:sp>
        <p:nvSpPr>
          <p:cNvPr id="166916" name="投影片編號版面配置區 3"/>
          <p:cNvSpPr txBox="1">
            <a:spLocks noGrp="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963D6685-CEFB-4F52-A1F2-522BD3556EED}" type="slidenum">
              <a:rPr lang="en-US" altLang="zh-TW" sz="1200">
                <a:latin typeface="Calibri" pitchFamily="34" charset="0"/>
              </a:rPr>
              <a:pPr algn="r"/>
              <a:t>27</a:t>
            </a:fld>
            <a:endParaRPr lang="en-US" altLang="zh-TW" sz="1200" dirty="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50525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350525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50525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50525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xfrm>
            <a:off x="934720" y="4415790"/>
            <a:ext cx="5140960" cy="4183380"/>
          </a:xfrm>
        </p:spPr>
        <p:txBody>
          <a:bodyPr lIns="93172" tIns="46587" rIns="93172" bIns="46587"/>
          <a:lstStyle/>
          <a:p>
            <a:r>
              <a:rPr lang="en-US" altLang="zh-TW"/>
              <a:t>“What is Rotary?” </a:t>
            </a:r>
          </a:p>
          <a:p>
            <a:endParaRPr lang="en-US" altLang="zh-TW"/>
          </a:p>
          <a:p>
            <a:r>
              <a:rPr lang="en-US" altLang="zh-TW"/>
              <a:t>It’s a simple question…but extensive research with Rotary members in more than 167 countries shows few of us give a clear and confident response.  </a:t>
            </a:r>
          </a:p>
          <a:p>
            <a:endParaRPr lang="en-US" altLang="zh-TW"/>
          </a:p>
          <a:p>
            <a:r>
              <a:rPr lang="en-US" altLang="zh-TW"/>
              <a:t>In most cases when someone asks, “What is Rotary?” we start with, “Um,” or a hesitation. </a:t>
            </a:r>
          </a:p>
          <a:p>
            <a:endParaRPr lang="en-US" altLang="zh-TW"/>
          </a:p>
          <a:p>
            <a:r>
              <a:rPr lang="en-US" altLang="zh-TW"/>
              <a:t>We need </a:t>
            </a:r>
            <a:r>
              <a:rPr lang="en-US" altLang="zh-TW" b="1"/>
              <a:t>greater clarity</a:t>
            </a:r>
            <a:r>
              <a:rPr lang="en-US" altLang="zh-TW"/>
              <a:t>.</a:t>
            </a:r>
          </a:p>
          <a:p>
            <a:endParaRPr lang="en-US" altLang="zh-TW"/>
          </a:p>
          <a:p>
            <a:r>
              <a:rPr lang="en-US" altLang="zh-TW"/>
              <a:t>Our research helps again…because it identifies three ideas that represent the essence of Rotary… </a:t>
            </a:r>
          </a:p>
          <a:p>
            <a:endParaRPr lang="en-US" altLang="zh-TW"/>
          </a:p>
        </p:txBody>
      </p:sp>
      <p:sp>
        <p:nvSpPr>
          <p:cNvPr id="95236"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a:fld id="{A1B24EEB-13D8-4ADA-8347-613FDD3E0A76}" type="slidenum">
              <a:rPr lang="en-US" altLang="zh-TW" sz="1200" smtClean="0">
                <a:solidFill>
                  <a:prstClr val="black"/>
                </a:solidFill>
                <a:latin typeface="Arial" pitchFamily="34" charset="0"/>
                <a:ea typeface="ヒラギノ角ゴ Pro W3" pitchFamily="-65" charset="-128"/>
                <a:cs typeface="+mn-cs"/>
              </a:rPr>
              <a:pPr algn="r"/>
              <a:t>4</a:t>
            </a:fld>
            <a:endParaRPr lang="en-US" altLang="zh-TW" sz="1200" dirty="0" smtClean="0">
              <a:solidFill>
                <a:prstClr val="black"/>
              </a:solidFill>
              <a:latin typeface="Arial" pitchFamily="34" charset="0"/>
              <a:ea typeface="ヒラギノ角ゴ Pro W3" pitchFamily="-65"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ln/>
        </p:spPr>
      </p:sp>
      <p:sp>
        <p:nvSpPr>
          <p:cNvPr id="50179" name="備忘稿版面配置區 2"/>
          <p:cNvSpPr>
            <a:spLocks noGrp="1"/>
          </p:cNvSpPr>
          <p:nvPr>
            <p:ph type="body" idx="1"/>
          </p:nvPr>
        </p:nvSpPr>
        <p:spPr>
          <a:noFill/>
          <a:ln/>
        </p:spPr>
        <p:txBody>
          <a:bodyPr/>
          <a:lstStyle/>
          <a:p>
            <a:r>
              <a:rPr lang="zh-TW" altLang="en-US" smtClean="0">
                <a:latin typeface="Arial" pitchFamily="34" charset="0"/>
                <a:ea typeface="ヒラギノ角ゴ Pro W3" pitchFamily="-84" charset="-128"/>
              </a:rPr>
              <a:t>在了解自己之後，開始真正投入社區服務之前，有些事情還是得先注意一下。在選擇服務標的前，我們應該先真正的了解服務對象的背景，透過對方的網站或是介紹刊物先取得基本的概念，然後一定要與對方聯絡並實際拜訪，很多需求都是在訪談的過程中才會陸續顯現，避免只提供現金的服務。</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在討論實際要服務的項目與內容時，一定要考量社友的意願，對於擔任志工很多社友表面上支持，但志工服務的內容與所需投入的時間常常會是社友擔憂的主因，很怕自己做不到。因此活動籌畫的過程中透過簡報來與社友溝通，可能的話請服務單位主管來社演講現身說法更好。天使心的活動在去年</a:t>
            </a:r>
            <a:r>
              <a:rPr lang="en-US" altLang="zh-TW" smtClean="0">
                <a:latin typeface="Arial" pitchFamily="34" charset="0"/>
                <a:ea typeface="ヒラギノ角ゴ Pro W3" pitchFamily="-84" charset="-128"/>
              </a:rPr>
              <a:t>10/15</a:t>
            </a:r>
            <a:r>
              <a:rPr lang="zh-TW" altLang="en-US" smtClean="0">
                <a:latin typeface="Arial" pitchFamily="34" charset="0"/>
                <a:ea typeface="ヒラギノ角ゴ Pro W3" pitchFamily="-84" charset="-128"/>
              </a:rPr>
              <a:t>邀請天使心執行長蒞社演講，感動了所有的社友，也讓社友更加認同志工服務的必要性。</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在與服務標的的單位溝通服務內容的過程中我們發現，應該盡可能從該單位的年度計畫中取找尋項目，避免為了我們特別舉辦，由於是年度計畫活動，因此對方也會有所準備，也會有相對的人力投入。透過彼此的分工合作，過程中應該要注意社友的能力，許多看似簡單的服務內容，有時候背後牽涉了很多專業的考量，尤其對身障者的部分更是如此，因此應該要尊重專業，避免承諾可能做不到的內容，造成雙方的困擾。</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有些服務的內容無可避免需要一些專業條件，在獲得對方同意的前提下我們可以嘗試以學習的角度去面對。透過舉辦志工訓練的活動，讓社友親身體驗，使能在擔任志工時能有一致的表現，也能避免一些可能的誤會或無意的傷害。這些都是需要親身體會才能得到的寶貴專業經驗，而服務本身不就一個學習的過程嗎。</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如果只是單純的捐贈或許還好，但若要以志工活動方式來舉辦時必須注意籌辦活動的支出預算，所有活動的餐點、飲水、器材、交通、保險都是費用，這些必須是規劃活動的社友所必須親自著手辦理的，很難只丟給執行秘書一人就能獨立完成。事實上透過籌辦活動的規劃，也能學習到很多預算編列與執行的管理概念，這也是一種很不錯的學習。</a:t>
            </a:r>
          </a:p>
        </p:txBody>
      </p:sp>
      <p:sp>
        <p:nvSpPr>
          <p:cNvPr id="50180" name="投影片編號版面配置區 3"/>
          <p:cNvSpPr>
            <a:spLocks noGrp="1"/>
          </p:cNvSpPr>
          <p:nvPr>
            <p:ph type="sldNum" sz="quarter" idx="5"/>
          </p:nvPr>
        </p:nvSpPr>
        <p:spPr>
          <a:noFill/>
        </p:spPr>
        <p:txBody>
          <a:bodyPr/>
          <a:lstStyle/>
          <a:p>
            <a:fld id="{4A6FB1D1-90E5-4F85-862A-F3526DEF7051}" type="slidenum">
              <a:rPr lang="en-US" altLang="en-US" smtClean="0"/>
              <a:pPr/>
              <a:t>41</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a:ln/>
        </p:spPr>
      </p:sp>
      <p:sp>
        <p:nvSpPr>
          <p:cNvPr id="51203" name="備忘稿版面配置區 2"/>
          <p:cNvSpPr>
            <a:spLocks noGrp="1"/>
          </p:cNvSpPr>
          <p:nvPr>
            <p:ph type="body" idx="1"/>
          </p:nvPr>
        </p:nvSpPr>
        <p:spPr>
          <a:noFill/>
          <a:ln/>
        </p:spPr>
        <p:txBody>
          <a:bodyPr/>
          <a:lstStyle/>
          <a:p>
            <a:r>
              <a:rPr lang="zh-TW" altLang="en-US" smtClean="0">
                <a:latin typeface="Arial" pitchFamily="34" charset="0"/>
                <a:ea typeface="ヒラギノ角ゴ Pro W3" pitchFamily="-84" charset="-128"/>
              </a:rPr>
              <a:t>板橋群英社一直以來對於社區服務都有著很務實的做法。因為財力、人力、時間有限，服務內容重質不重量，會把資源盡可能集中在一兩項的服務上。服務除了捐錢也要出力。既然扶輪社是公益團體，所以我認為公益相關知識的學習也很重要，因為有了更好的服務水準，能夠服務的範圍、種類與項目也會變得更多元。把這些服務的知識有效的傳承下去，這樣才能讓後面的社友更輕鬆的面對服務。</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為了解決寶眷對於社友投入扶輪占用家庭時間的疑慮，鼓勵寶眷一同參與服務是我們在規劃時會考量的重點。把服務的過程與家庭活動合而為一，不僅滿足了寶眷的期待，也讓寶眷更進一步了解另一伴的努力。這樣可以讓寶眷更加支持扶輪，創造雙贏。</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扶輪人一直都很努力，但宣傳稍嫌不夠。很多非扶輪人對於扶輪社的了解不多。今日網路如此發達，透過簡單的媒體影片拍攝，可以把我們服務的內容上網呈現，讓大家能更了解扶輪進而認同扶輪。很多事情說了再多，不如簡短幾分鐘的影片的理念傳達。這也是我們在服務規劃中必定會納入的重點之一。</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大部分的社友都比較沒有服務經驗，因此在規劃服務項目初期都會盡可能簡單，避免製造過多的負擔給社友，等到社友的服務水平慢慢提高後，往後的社長便可逐步增加服務的深度，並在這個由淺入深的過程中逐步找到長期服務的標的，進而擴大邀請友社共同參與服務的目標。</a:t>
            </a:r>
          </a:p>
        </p:txBody>
      </p:sp>
      <p:sp>
        <p:nvSpPr>
          <p:cNvPr id="51204" name="投影片編號版面配置區 3"/>
          <p:cNvSpPr>
            <a:spLocks noGrp="1"/>
          </p:cNvSpPr>
          <p:nvPr>
            <p:ph type="sldNum" sz="quarter" idx="5"/>
          </p:nvPr>
        </p:nvSpPr>
        <p:spPr>
          <a:noFill/>
        </p:spPr>
        <p:txBody>
          <a:bodyPr/>
          <a:lstStyle/>
          <a:p>
            <a:fld id="{55A2F7B5-81B7-42B4-A798-6FB66436A9F6}" type="slidenum">
              <a:rPr lang="en-US" altLang="en-US">
                <a:solidFill>
                  <a:prstClr val="black"/>
                </a:solidFill>
              </a:rPr>
              <a:pPr/>
              <a:t>42</a:t>
            </a:fld>
            <a:endParaRPr lang="en-US"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TextEdit="1"/>
          </p:cNvSpPr>
          <p:nvPr>
            <p:ph type="sldImg"/>
          </p:nvPr>
        </p:nvSpPr>
        <p:spPr>
          <a:ln/>
        </p:spPr>
      </p:sp>
      <p:sp>
        <p:nvSpPr>
          <p:cNvPr id="3" name="備忘稿版面配置區 2"/>
          <p:cNvSpPr>
            <a:spLocks noGrp="1"/>
          </p:cNvSpPr>
          <p:nvPr>
            <p:ph type="body" idx="1"/>
          </p:nvPr>
        </p:nvSpPr>
        <p:spPr/>
        <p:txBody>
          <a:bodyPr/>
          <a:lstStyle/>
          <a:p>
            <a:pPr>
              <a:defRPr/>
            </a:pPr>
            <a:r>
              <a:rPr lang="zh-TW" altLang="en-US" dirty="0" smtClean="0"/>
              <a:t>天使心是一個在媒體上頗為活躍的社福團體，在初期接觸天使心時，我們有些擔心以自身有限的資源與人力究竟能給予他們甚麼協助，而他們是否願意提供我們參與服務的機會。不過實際與天使心訪談後我們發現還是有很多值得投入的服務項目。基金會人力也非常有限，許多的活動只靠正職人員根本無力完成，還是需要許多義務志工的協助才能達成。天使心過去都是從大專院校社團去找尋志工，這次的活動參與的成員除了身障者本身，也包括其家長。事實上天使心家族的成立本來就是由一群身心障礙家庭的家長所組成，而這些家長長期照顧身障者小孩，承受很大的壓力。我們十分認同基金提出的</a:t>
            </a:r>
            <a:r>
              <a:rPr lang="zh-TW" altLang="zh-TW" dirty="0" smtClean="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父母先走出來，孩子才有希望</a:t>
            </a:r>
            <a:r>
              <a:rPr lang="zh-TW" altLang="zh-TW" dirty="0" smtClean="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rPr>
              <a:t>」的服務宗旨</a:t>
            </a:r>
            <a:r>
              <a:rPr lang="zh-TW" altLang="en-US" dirty="0" smtClean="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smtClean="0">
                <a:ea typeface="微軟正黑體" panose="020B0604030504040204" pitchFamily="34" charset="-120"/>
                <a:cs typeface="Times New Roman" panose="02020603050405020304" pitchFamily="18" charset="0"/>
              </a:rPr>
              <a:t>這次的活動本來就是天使心年度計畫的活動之一，而藉由我們參與，主要也是要讓這些家長能夠把小孩帶出來，讓自己能夠有獲得喘息的機會。</a:t>
            </a:r>
            <a:endParaRPr lang="zh-TW" altLang="en-US" dirty="0"/>
          </a:p>
        </p:txBody>
      </p:sp>
      <p:sp>
        <p:nvSpPr>
          <p:cNvPr id="52228" name="投影片編號版面配置區 3"/>
          <p:cNvSpPr>
            <a:spLocks noGrp="1"/>
          </p:cNvSpPr>
          <p:nvPr>
            <p:ph type="sldNum" sz="quarter" idx="5"/>
          </p:nvPr>
        </p:nvSpPr>
        <p:spPr>
          <a:noFill/>
        </p:spPr>
        <p:txBody>
          <a:bodyPr/>
          <a:lstStyle/>
          <a:p>
            <a:fld id="{8CE900CF-2FCA-4BB1-AEE0-3D60C124A771}" type="slidenum">
              <a:rPr lang="en-US" altLang="en-US" smtClean="0"/>
              <a:pPr/>
              <a:t>43</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TextEdit="1"/>
          </p:cNvSpPr>
          <p:nvPr>
            <p:ph type="sldImg"/>
          </p:nvPr>
        </p:nvSpPr>
        <p:spPr>
          <a:ln/>
        </p:spPr>
      </p:sp>
      <p:sp>
        <p:nvSpPr>
          <p:cNvPr id="54275" name="備忘稿版面配置區 2"/>
          <p:cNvSpPr>
            <a:spLocks noGrp="1"/>
          </p:cNvSpPr>
          <p:nvPr>
            <p:ph type="body" idx="1"/>
          </p:nvPr>
        </p:nvSpPr>
        <p:spPr>
          <a:noFill/>
          <a:ln/>
        </p:spPr>
        <p:txBody>
          <a:bodyPr/>
          <a:lstStyle/>
          <a:p>
            <a:r>
              <a:rPr lang="zh-TW" altLang="en-US" smtClean="0">
                <a:latin typeface="Arial" pitchFamily="34" charset="0"/>
                <a:ea typeface="ヒラギノ角ゴ Pro W3" pitchFamily="-84" charset="-128"/>
              </a:rPr>
              <a:t>整個服務計畫的想法就在前面的這些動機與原則下開始了。初期在與天使心方面討論後，天使心方面希望我們除了能給予經費上的贊助與擔任陪伴志工外，也希望我們能夠承擔整個活動的規劃與節目的設計，他們會從旁給予我們專業的協助。在這樣的架構下，一開始我們進行資源籌措，很感謝新北市第二分區各社的支持，很快的我們的經費目標得以達成。接著在人力的考量下，試著與基金會討論活動的人數規模，也獲得天使心方面的體諒，從原本有</a:t>
            </a:r>
            <a:r>
              <a:rPr lang="en-US" altLang="zh-TW" smtClean="0">
                <a:latin typeface="Arial" pitchFamily="34" charset="0"/>
                <a:ea typeface="ヒラギノ角ゴ Pro W3" pitchFamily="-84" charset="-128"/>
              </a:rPr>
              <a:t>300~400</a:t>
            </a:r>
            <a:r>
              <a:rPr lang="zh-TW" altLang="en-US" smtClean="0">
                <a:latin typeface="Arial" pitchFamily="34" charset="0"/>
                <a:ea typeface="ヒラギノ角ゴ Pro W3" pitchFamily="-84" charset="-128"/>
              </a:rPr>
              <a:t>人的規模，下修至</a:t>
            </a:r>
            <a:r>
              <a:rPr lang="en-US" altLang="zh-TW" smtClean="0">
                <a:latin typeface="Arial" pitchFamily="34" charset="0"/>
                <a:ea typeface="ヒラギノ角ゴ Pro W3" pitchFamily="-84" charset="-128"/>
              </a:rPr>
              <a:t>200</a:t>
            </a:r>
            <a:r>
              <a:rPr lang="zh-TW" altLang="en-US" smtClean="0">
                <a:latin typeface="Arial" pitchFamily="34" charset="0"/>
                <a:ea typeface="ヒラギノ角ゴ Pro W3" pitchFamily="-84" charset="-128"/>
              </a:rPr>
              <a:t>人的規模。</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以這樣的人數規模去估算，所需志工人數約為</a:t>
            </a:r>
            <a:r>
              <a:rPr lang="en-US" altLang="zh-TW" smtClean="0">
                <a:latin typeface="Arial" pitchFamily="34" charset="0"/>
                <a:ea typeface="ヒラギノ角ゴ Pro W3" pitchFamily="-84" charset="-128"/>
              </a:rPr>
              <a:t>50~60</a:t>
            </a:r>
            <a:r>
              <a:rPr lang="zh-TW" altLang="en-US" smtClean="0">
                <a:latin typeface="Arial" pitchFamily="34" charset="0"/>
                <a:ea typeface="ヒラギノ角ゴ Pro W3" pitchFamily="-84" charset="-128"/>
              </a:rPr>
              <a:t>人，一開始針對這樣的志工招募有著很大的擔憂，擔心社友無法動員，志工人數若不足便無法交代，因此就此問題進行討論並建立招募計畫，透過例會說明與宣傳讓社友了解服務內容、邀請寶眷一同擔任志工，增加社友參與的意願、邀請天使心執行長蒞社演講以感動人心。另外在志工的服務內容上也透過影片與行前志工訓練的活動來加強社友的服務認知，並邀請身心障礙者家長現身說法與分享，把社友的疑慮與擔憂降至最低。</a:t>
            </a:r>
            <a:endParaRPr lang="en-US" altLang="zh-TW" smtClean="0">
              <a:latin typeface="Arial" pitchFamily="34" charset="0"/>
              <a:ea typeface="ヒラギノ角ゴ Pro W3" pitchFamily="-84" charset="-128"/>
            </a:endParaRPr>
          </a:p>
        </p:txBody>
      </p:sp>
      <p:sp>
        <p:nvSpPr>
          <p:cNvPr id="54276" name="投影片編號版面配置區 3"/>
          <p:cNvSpPr>
            <a:spLocks noGrp="1"/>
          </p:cNvSpPr>
          <p:nvPr>
            <p:ph type="sldNum" sz="quarter" idx="5"/>
          </p:nvPr>
        </p:nvSpPr>
        <p:spPr>
          <a:noFill/>
        </p:spPr>
        <p:txBody>
          <a:bodyPr/>
          <a:lstStyle/>
          <a:p>
            <a:fld id="{04D88210-193B-4D43-834D-64783A15FB30}" type="slidenum">
              <a:rPr lang="en-US" altLang="en-US" smtClean="0"/>
              <a:pPr/>
              <a:t>44</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xfrm>
            <a:off x="934720" y="4415790"/>
            <a:ext cx="5140960" cy="4183380"/>
          </a:xfrm>
        </p:spPr>
        <p:txBody>
          <a:bodyPr lIns="93172" tIns="46587" rIns="93172" bIns="46587"/>
          <a:lstStyle/>
          <a:p>
            <a:r>
              <a:rPr lang="en-US" altLang="zh-TW"/>
              <a:t>More than 12,000 people visited our Brand Center in just the first month following its launch after International Assembly in January 2014.</a:t>
            </a:r>
          </a:p>
          <a:p>
            <a:endParaRPr lang="en-US" altLang="zh-TW"/>
          </a:p>
          <a:p>
            <a:r>
              <a:rPr lang="en-US" altLang="zh-TW"/>
              <a:t>The center is open to anyone with a “My Rotary” account. On the center you can explore ways of telling your Rotary story in a compelling way…and more consistent with how everyone in Rotary is telling it.</a:t>
            </a:r>
          </a:p>
          <a:p>
            <a:endParaRPr lang="en-US" altLang="zh-TW"/>
          </a:p>
        </p:txBody>
      </p:sp>
      <p:sp>
        <p:nvSpPr>
          <p:cNvPr id="135172"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eaLnBrk="0" hangingPunct="0"/>
            <a:fld id="{58BE118C-131C-4AD2-925A-E5DA2BE3D09F}" type="slidenum">
              <a:rPr lang="en-US" altLang="zh-TW" sz="1200">
                <a:ea typeface="ヒラギノ角ゴ Pro W3" pitchFamily="-65" charset="-128"/>
              </a:rPr>
              <a:pPr algn="r" eaLnBrk="0" hangingPunct="0"/>
              <a:t>5</a:t>
            </a:fld>
            <a:endParaRPr lang="en-US" altLang="zh-TW" sz="1200" dirty="0">
              <a:ea typeface="ヒラギノ角ゴ Pro W3"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xfrm>
            <a:off x="934720" y="4415790"/>
            <a:ext cx="5140960" cy="4183380"/>
          </a:xfrm>
        </p:spPr>
        <p:txBody>
          <a:bodyPr lIns="93172" tIns="46587" rIns="93172" bIns="46587"/>
          <a:lstStyle/>
          <a:p>
            <a:r>
              <a:rPr lang="en-US" altLang="en-US">
                <a:latin typeface="Times New Roman" pitchFamily="18" charset="0"/>
                <a:ea typeface="MS PGothic" pitchFamily="34" charset="-128"/>
              </a:rPr>
              <a:t>We all know this world-class brand.</a:t>
            </a:r>
          </a:p>
          <a:p>
            <a:endParaRPr lang="en-US" altLang="en-US">
              <a:latin typeface="Times New Roman" pitchFamily="18" charset="0"/>
              <a:ea typeface="MS PGothic" pitchFamily="34" charset="-128"/>
            </a:endParaRPr>
          </a:p>
          <a:p>
            <a:pPr>
              <a:buFontTx/>
              <a:buChar char="•"/>
            </a:pPr>
            <a:r>
              <a:rPr lang="en-US" altLang="en-US" b="1">
                <a:latin typeface="Times New Roman" pitchFamily="18" charset="0"/>
                <a:ea typeface="MS PGothic" pitchFamily="34" charset="-128"/>
              </a:rPr>
              <a:t>Apple</a:t>
            </a:r>
            <a:r>
              <a:rPr lang="en-US" altLang="en-US">
                <a:latin typeface="Times New Roman" pitchFamily="18" charset="0"/>
                <a:ea typeface="MS PGothic" pitchFamily="34" charset="-128"/>
              </a:rPr>
              <a:t>…You know Apple’s promise: easy, intuitive, creative. Every experience you have with an Apple product…their website…their retail stores…delivers on that promise…helping them top Forbes magazine’s “World’s Most Valuable Brand” three years in a row.</a:t>
            </a:r>
          </a:p>
          <a:p>
            <a:pPr>
              <a:buFontTx/>
              <a:buChar char="•"/>
            </a:pPr>
            <a:endParaRPr lang="en-US" altLang="en-US">
              <a:latin typeface="Times New Roman" pitchFamily="18" charset="0"/>
              <a:ea typeface="MS PGothic" pitchFamily="34" charset="-128"/>
            </a:endParaRPr>
          </a:p>
          <a:p>
            <a:r>
              <a:rPr lang="en-US" altLang="en-US">
                <a:latin typeface="Times New Roman" pitchFamily="18" charset="0"/>
                <a:ea typeface="MS PGothic" pitchFamily="34" charset="-128"/>
              </a:rPr>
              <a:t>[CLICK TO BUILD SLIDE]</a:t>
            </a:r>
          </a:p>
          <a:p>
            <a:pPr>
              <a:buFontTx/>
              <a:buChar char="•"/>
            </a:pPr>
            <a:endParaRPr lang="en-US" altLang="en-US">
              <a:latin typeface="Times New Roman" pitchFamily="18" charset="0"/>
              <a:ea typeface="MS PGothic" pitchFamily="34" charset="-128"/>
            </a:endParaRPr>
          </a:p>
          <a:p>
            <a:pPr>
              <a:buFontTx/>
              <a:buChar char="•"/>
            </a:pPr>
            <a:r>
              <a:rPr lang="en-US" altLang="en-US" b="1">
                <a:latin typeface="Times New Roman" pitchFamily="18" charset="0"/>
                <a:ea typeface="MS PGothic" pitchFamily="34" charset="-128"/>
              </a:rPr>
              <a:t>BMW</a:t>
            </a:r>
            <a:r>
              <a:rPr lang="en-US" altLang="en-US">
                <a:latin typeface="Times New Roman" pitchFamily="18" charset="0"/>
                <a:ea typeface="MS PGothic" pitchFamily="34" charset="-128"/>
              </a:rPr>
              <a:t>…While there are many great cars…only one is “The Ultimate Driving Machine.” BMW has been hammering home this message for 25 years. And their cars consistently provide the “ultimate” driving experience.</a:t>
            </a:r>
          </a:p>
          <a:p>
            <a:pPr>
              <a:buFontTx/>
              <a:buChar char="•"/>
            </a:pPr>
            <a:endParaRPr lang="en-US" altLang="en-US">
              <a:latin typeface="Times New Roman" pitchFamily="18" charset="0"/>
              <a:ea typeface="MS PGothic" pitchFamily="34" charset="-128"/>
            </a:endParaRPr>
          </a:p>
          <a:p>
            <a:r>
              <a:rPr lang="en-US" altLang="en-US">
                <a:latin typeface="Times New Roman" pitchFamily="18" charset="0"/>
                <a:ea typeface="MS PGothic" pitchFamily="34" charset="-128"/>
              </a:rPr>
              <a:t>[CLICK TO BUILD SLIDE]</a:t>
            </a:r>
          </a:p>
          <a:p>
            <a:pPr>
              <a:buFontTx/>
              <a:buChar char="•"/>
            </a:pPr>
            <a:endParaRPr lang="en-US" altLang="en-US">
              <a:latin typeface="Times New Roman" pitchFamily="18" charset="0"/>
              <a:ea typeface="MS PGothic" pitchFamily="34" charset="-128"/>
            </a:endParaRPr>
          </a:p>
          <a:p>
            <a:pPr>
              <a:buFontTx/>
              <a:buChar char="•"/>
            </a:pPr>
            <a:r>
              <a:rPr lang="en-US" altLang="en-US" b="1">
                <a:latin typeface="Times New Roman" pitchFamily="18" charset="0"/>
                <a:ea typeface="MS PGothic" pitchFamily="34" charset="-128"/>
              </a:rPr>
              <a:t>Coke</a:t>
            </a:r>
            <a:r>
              <a:rPr lang="en-US" altLang="en-US">
                <a:latin typeface="Times New Roman" pitchFamily="18" charset="0"/>
                <a:ea typeface="MS PGothic" pitchFamily="34" charset="-128"/>
              </a:rPr>
              <a:t>…brings the world: refreshment, freedom and fun…beginning the moment you pop open the can…or enjoy watching Brazil’s 2014 FIFA World Cup. Look at their website…Coke brings freedom and fun to philanthropy as well!</a:t>
            </a:r>
          </a:p>
          <a:p>
            <a:pPr>
              <a:buFont typeface="Times New Roman" pitchFamily="18" charset="0"/>
              <a:buChar char="•"/>
            </a:pPr>
            <a:endParaRPr lang="en-US" altLang="en-US">
              <a:latin typeface="Times New Roman" pitchFamily="18" charset="0"/>
              <a:ea typeface="MS PGothic" pitchFamily="34" charset="-128"/>
            </a:endParaRPr>
          </a:p>
          <a:p>
            <a:pPr>
              <a:buFont typeface="Times New Roman" pitchFamily="18" charset="0"/>
              <a:buNone/>
            </a:pPr>
            <a:r>
              <a:rPr lang="en-US" altLang="en-US">
                <a:latin typeface="Times New Roman" pitchFamily="18" charset="0"/>
                <a:ea typeface="MS PGothic" pitchFamily="34" charset="-128"/>
              </a:rPr>
              <a:t>[CLICK TO BUILD SLIDE]</a:t>
            </a:r>
          </a:p>
          <a:p>
            <a:pPr>
              <a:buFont typeface="Times New Roman" pitchFamily="18" charset="0"/>
              <a:buNone/>
            </a:pPr>
            <a:endParaRPr lang="en-US" altLang="en-US">
              <a:latin typeface="Times New Roman" pitchFamily="18" charset="0"/>
              <a:ea typeface="MS PGothic" pitchFamily="34" charset="-128"/>
            </a:endParaRPr>
          </a:p>
          <a:p>
            <a:pPr>
              <a:buFontTx/>
              <a:buChar char="•"/>
            </a:pPr>
            <a:r>
              <a:rPr lang="en-US" altLang="en-US" b="1">
                <a:latin typeface="Times New Roman" pitchFamily="18" charset="0"/>
                <a:ea typeface="MS PGothic" pitchFamily="34" charset="-128"/>
              </a:rPr>
              <a:t>Red Cross</a:t>
            </a:r>
            <a:r>
              <a:rPr lang="en-US" altLang="en-US">
                <a:latin typeface="Times New Roman" pitchFamily="18" charset="0"/>
                <a:ea typeface="MS PGothic" pitchFamily="34" charset="-128"/>
              </a:rPr>
              <a:t>…IS disaster relief. In 2012 they responded to 70,000 disasters, providing assistance to more than 7 million people. A new report names them the fourth most valuable nonprofit brand.* But it’s not their metrics that attract people. Red Cross draws you in with </a:t>
            </a:r>
            <a:r>
              <a:rPr lang="en-US" altLang="en-US" b="1">
                <a:latin typeface="Times New Roman" pitchFamily="18" charset="0"/>
                <a:ea typeface="MS PGothic" pitchFamily="34" charset="-128"/>
              </a:rPr>
              <a:t>emotion</a:t>
            </a:r>
            <a:r>
              <a:rPr lang="en-US" altLang="en-US">
                <a:latin typeface="Times New Roman" pitchFamily="18" charset="0"/>
                <a:ea typeface="MS PGothic" pitchFamily="34" charset="-128"/>
              </a:rPr>
              <a:t>…</a:t>
            </a:r>
          </a:p>
          <a:p>
            <a:pPr>
              <a:buFontTx/>
              <a:buChar char="•"/>
            </a:pPr>
            <a:endParaRPr lang="en-US" altLang="en-US">
              <a:latin typeface="Times New Roman" pitchFamily="18" charset="0"/>
              <a:ea typeface="MS PGothic" pitchFamily="34" charset="-128"/>
            </a:endParaRPr>
          </a:p>
          <a:p>
            <a:r>
              <a:rPr lang="en-US" altLang="en-US">
                <a:latin typeface="Times New Roman" pitchFamily="18" charset="0"/>
                <a:ea typeface="MS PGothic" pitchFamily="34" charset="-128"/>
              </a:rPr>
              <a:t>    </a:t>
            </a:r>
            <a:r>
              <a:rPr lang="en-US" altLang="en-US" i="1">
                <a:latin typeface="Times New Roman" pitchFamily="18" charset="0"/>
                <a:ea typeface="MS PGothic" pitchFamily="34" charset="-128"/>
              </a:rPr>
              <a:t>”Not all heroes need capes. Be a hero. Donate today.” </a:t>
            </a:r>
            <a:r>
              <a:rPr lang="en-US" altLang="en-US">
                <a:latin typeface="Times New Roman" pitchFamily="18" charset="0"/>
                <a:ea typeface="MS PGothic" pitchFamily="34" charset="-128"/>
              </a:rPr>
              <a:t>Clean. Simple. Clear. And successful. </a:t>
            </a:r>
          </a:p>
          <a:p>
            <a:endParaRPr lang="en-US" altLang="en-US">
              <a:latin typeface="Times New Roman" pitchFamily="18" charset="0"/>
              <a:ea typeface="MS PGothic" pitchFamily="34" charset="-128"/>
            </a:endParaRPr>
          </a:p>
          <a:p>
            <a:r>
              <a:rPr lang="en-US" altLang="en-US">
                <a:latin typeface="Times New Roman" pitchFamily="18" charset="0"/>
                <a:ea typeface="MS PGothic" pitchFamily="34" charset="-128"/>
              </a:rPr>
              <a:t>[CLICK TO BUILD SLIDE]</a:t>
            </a:r>
          </a:p>
          <a:p>
            <a:endParaRPr lang="en-US" altLang="en-US">
              <a:latin typeface="Times New Roman" pitchFamily="18" charset="0"/>
              <a:ea typeface="MS PGothic" pitchFamily="34" charset="-128"/>
            </a:endParaRPr>
          </a:p>
          <a:p>
            <a:r>
              <a:rPr lang="en-US" altLang="en-US">
                <a:latin typeface="Times New Roman" pitchFamily="18" charset="0"/>
                <a:ea typeface="MS PGothic" pitchFamily="34" charset="-128"/>
              </a:rPr>
              <a:t>Brands build an emotional relationship with their audience…a connection. For each of these world class brands there is a simple formula for success…</a:t>
            </a:r>
          </a:p>
          <a:p>
            <a:endParaRPr lang="en-US" altLang="en-US" b="1">
              <a:latin typeface="Times New Roman" pitchFamily="18" charset="0"/>
              <a:ea typeface="MS PGothic" pitchFamily="34" charset="-128"/>
            </a:endParaRPr>
          </a:p>
          <a:p>
            <a:r>
              <a:rPr lang="en-US" altLang="en-US" b="1">
                <a:latin typeface="Times New Roman" pitchFamily="18" charset="0"/>
                <a:ea typeface="MS PGothic" pitchFamily="34" charset="-128"/>
              </a:rPr>
              <a:t>CLARITY = STRENGTH.</a:t>
            </a:r>
          </a:p>
          <a:p>
            <a:endParaRPr lang="en-US" altLang="zh-TW"/>
          </a:p>
          <a:p>
            <a:r>
              <a:rPr lang="en-US" altLang="zh-TW"/>
              <a:t>How about Rotary? </a:t>
            </a:r>
          </a:p>
          <a:p>
            <a:endParaRPr lang="en-US" altLang="zh-TW"/>
          </a:p>
          <a:p>
            <a:endParaRPr lang="en-US" altLang="zh-TW"/>
          </a:p>
          <a:p>
            <a:endParaRPr lang="en-US" altLang="zh-TW"/>
          </a:p>
          <a:p>
            <a:r>
              <a:rPr lang="en-US" altLang="zh-TW"/>
              <a:t>-------------------------</a:t>
            </a:r>
          </a:p>
          <a:p>
            <a:r>
              <a:rPr lang="en-US" altLang="zh-TW"/>
              <a:t>*“Cone Nonprofit Power Brand 100” report ranks the American Red Cross as the fourth most valuable nonprofit brand. Rotary ranks 49</a:t>
            </a:r>
            <a:r>
              <a:rPr lang="en-US" altLang="zh-TW" baseline="30000"/>
              <a:t>th</a:t>
            </a:r>
            <a:r>
              <a:rPr lang="en-US" altLang="zh-TW"/>
              <a:t>.</a:t>
            </a:r>
          </a:p>
          <a:p>
            <a:r>
              <a:rPr lang="en-US" altLang="zh-TW"/>
              <a:t>URL: http://www.intangiblebusiness.us/news/marketing/2009/06/new-report-values-americas-100-leading-nonprofit-brands-</a:t>
            </a:r>
          </a:p>
          <a:p>
            <a:r>
              <a:rPr lang="en-US" altLang="zh-TW"/>
              <a:t>URL: http://www.conecomm.com/stuff/contentmgr/files/0/b2b4cb81b5be7de19ddfd5bb1c5e9711/files/cone_top_100_chart.pdf</a:t>
            </a:r>
          </a:p>
          <a:p>
            <a:r>
              <a:rPr lang="en-US" altLang="zh-TW"/>
              <a:t>URL: http://www.conecomm.com/stuff/contentmgr/files/0/2ddb63bb92232ed1e3eef8058ae3e58f/files/the_2009_cone_nonprofit_power_brand_100_executive_summary_final.pdf</a:t>
            </a:r>
          </a:p>
          <a:p>
            <a:endParaRPr lang="en-US" altLang="zh-TW"/>
          </a:p>
        </p:txBody>
      </p:sp>
      <p:sp>
        <p:nvSpPr>
          <p:cNvPr id="87044"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a:fld id="{C4986458-9745-4A07-9A3A-78221CD3ABC6}" type="slidenum">
              <a:rPr lang="en-US" altLang="zh-TW" sz="1200" smtClean="0">
                <a:solidFill>
                  <a:srgbClr val="000000"/>
                </a:solidFill>
                <a:latin typeface="Arial" pitchFamily="34" charset="0"/>
                <a:ea typeface="ヒラギノ角ゴ Pro W3" pitchFamily="-65" charset="-128"/>
                <a:cs typeface="+mn-cs"/>
              </a:rPr>
              <a:pPr algn="r"/>
              <a:t>7</a:t>
            </a:fld>
            <a:endParaRPr lang="en-US" altLang="zh-TW" sz="1200" dirty="0" smtClean="0">
              <a:solidFill>
                <a:srgbClr val="000000"/>
              </a:solidFill>
              <a:latin typeface="Arial" pitchFamily="34" charset="0"/>
              <a:ea typeface="ヒラギノ角ゴ Pro W3" pitchFamily="-65"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xfrm>
            <a:off x="934720" y="4415790"/>
            <a:ext cx="5140960" cy="4183380"/>
          </a:xfrm>
        </p:spPr>
        <p:txBody>
          <a:bodyPr lIns="93172" tIns="46587" rIns="93172" bIns="46587"/>
          <a:lstStyle/>
          <a:p>
            <a:r>
              <a:rPr lang="en-US" altLang="zh-TW" b="1"/>
              <a:t>[RPIC NOTE: THIS SLIDE BUILDS AUTOMATICALLY.]</a:t>
            </a:r>
          </a:p>
          <a:p>
            <a:endParaRPr lang="en-US" altLang="zh-TW"/>
          </a:p>
          <a:p>
            <a:r>
              <a:rPr lang="en-US" altLang="zh-TW"/>
              <a:t>The fact is…BRANDS EVOLVE. </a:t>
            </a:r>
          </a:p>
          <a:p>
            <a:endParaRPr lang="en-US" altLang="zh-TW"/>
          </a:p>
          <a:p>
            <a:r>
              <a:rPr lang="en-US" altLang="zh-TW"/>
              <a:t>We hardly recognize Apple, IBM and Mercedes-Benz’ early logos. Like every successful brand, they evolved…adapting to new technologies, cultural shifts and the prevailing graphic styles. </a:t>
            </a:r>
          </a:p>
          <a:p>
            <a:endParaRPr lang="en-US" altLang="zh-TW"/>
          </a:p>
          <a:p>
            <a:r>
              <a:rPr lang="en-US" altLang="zh-TW"/>
              <a:t>Evolution helps them keep pace with their customers’ image of the brand…and helps them continue their success.</a:t>
            </a:r>
          </a:p>
          <a:p>
            <a:endParaRPr lang="en-US" altLang="zh-TW"/>
          </a:p>
          <a:p>
            <a:endParaRPr lang="en-US" altLang="zh-TW"/>
          </a:p>
        </p:txBody>
      </p:sp>
      <p:sp>
        <p:nvSpPr>
          <p:cNvPr id="113668"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a:fld id="{DAC530F5-0695-42EA-9488-661A89FF2609}" type="slidenum">
              <a:rPr lang="en-US" altLang="zh-TW" sz="1200" smtClean="0">
                <a:solidFill>
                  <a:prstClr val="black"/>
                </a:solidFill>
                <a:latin typeface="Arial" pitchFamily="34" charset="0"/>
                <a:ea typeface="ヒラギノ角ゴ Pro W3" pitchFamily="-65" charset="-128"/>
                <a:cs typeface="+mn-cs"/>
              </a:rPr>
              <a:pPr algn="r"/>
              <a:t>8</a:t>
            </a:fld>
            <a:endParaRPr lang="en-US" altLang="zh-TW" sz="1200" dirty="0" smtClean="0">
              <a:solidFill>
                <a:prstClr val="black"/>
              </a:solidFill>
              <a:latin typeface="Arial" pitchFamily="34" charset="0"/>
              <a:ea typeface="ヒラギノ角ゴ Pro W3" pitchFamily="-65"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xfrm>
            <a:off x="934720" y="4415790"/>
            <a:ext cx="5140960" cy="4183380"/>
          </a:xfrm>
        </p:spPr>
        <p:txBody>
          <a:bodyPr lIns="93172" tIns="46587" rIns="93172" bIns="46587"/>
          <a:lstStyle/>
          <a:p>
            <a:r>
              <a:rPr lang="en-US" altLang="zh-TW" b="1"/>
              <a:t>[RPIC NOTE: SEE NEXT SLIDE FOR ALTERNATE, DARK BACKGROUND VERSION OF ROTARY LOGO EVOLUTION. CHOOSE ONE VERSION TO USE.]</a:t>
            </a:r>
          </a:p>
          <a:p>
            <a:endParaRPr lang="en-US" altLang="zh-TW"/>
          </a:p>
          <a:p>
            <a:r>
              <a:rPr lang="en-US" altLang="zh-TW"/>
              <a:t>Over the years, Rotary evolved as well. </a:t>
            </a:r>
          </a:p>
          <a:p>
            <a:endParaRPr lang="en-US" altLang="zh-TW"/>
          </a:p>
          <a:p>
            <a:r>
              <a:rPr lang="en-US" altLang="zh-TW"/>
              <a:t>[PAUSE AS BUILD COMPLETES]</a:t>
            </a:r>
          </a:p>
          <a:p>
            <a:endParaRPr lang="en-US" altLang="zh-TW"/>
          </a:p>
          <a:p>
            <a:r>
              <a:rPr lang="en-US" altLang="zh-TW"/>
              <a:t>Our logo is simple and contemporary. It builds on our heritage, and now includes the word “Rotary,” alongside our emblem, the Rotary wheel. Now people OUTSIDE of Rotary can read our name…and begin to associate our good works with Rotary. This is critical to our future growth.</a:t>
            </a:r>
          </a:p>
          <a:p>
            <a:endParaRPr lang="en-US" altLang="zh-TW"/>
          </a:p>
          <a:p>
            <a:endParaRPr lang="en-US" altLang="zh-TW"/>
          </a:p>
        </p:txBody>
      </p:sp>
      <p:sp>
        <p:nvSpPr>
          <p:cNvPr id="115716"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a:fld id="{4500E807-4CAE-411B-A999-596D252B8747}" type="slidenum">
              <a:rPr lang="en-US" altLang="zh-TW" sz="1200" smtClean="0">
                <a:solidFill>
                  <a:prstClr val="black"/>
                </a:solidFill>
                <a:latin typeface="Arial" pitchFamily="34" charset="0"/>
                <a:ea typeface="ヒラギノ角ゴ Pro W3" pitchFamily="-65" charset="-128"/>
                <a:cs typeface="+mn-cs"/>
              </a:rPr>
              <a:pPr algn="r"/>
              <a:t>9</a:t>
            </a:fld>
            <a:endParaRPr lang="en-US" altLang="zh-TW" sz="1200" dirty="0" smtClean="0">
              <a:solidFill>
                <a:prstClr val="black"/>
              </a:solidFill>
              <a:latin typeface="Arial" pitchFamily="34" charset="0"/>
              <a:ea typeface="ヒラギノ角ゴ Pro W3" pitchFamily="-65"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xfrm>
            <a:off x="934720" y="4415790"/>
            <a:ext cx="5140960" cy="4183380"/>
          </a:xfrm>
        </p:spPr>
        <p:txBody>
          <a:bodyPr lIns="93172" tIns="46587" rIns="93172" bIns="46587"/>
          <a:lstStyle/>
          <a:p>
            <a:r>
              <a:rPr lang="en-US" altLang="zh-TW"/>
              <a:t>Our refreshed Rotary logo is also more FLEXIBLE…providing a CONSISTENT look everywhere it’s used…in full color…one color…black…or white. On white and light backgrounds…on dark backgrounds…and on photographs. It works.</a:t>
            </a:r>
          </a:p>
        </p:txBody>
      </p:sp>
      <p:sp>
        <p:nvSpPr>
          <p:cNvPr id="119812"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a:fld id="{B4229AF5-522A-45DC-AE5E-C8777CA792E7}" type="slidenum">
              <a:rPr lang="en-US" altLang="zh-TW" sz="1200" smtClean="0">
                <a:solidFill>
                  <a:prstClr val="black"/>
                </a:solidFill>
                <a:latin typeface="Arial" pitchFamily="34" charset="0"/>
                <a:ea typeface="ヒラギノ角ゴ Pro W3" pitchFamily="-65" charset="-128"/>
                <a:cs typeface="+mn-cs"/>
              </a:rPr>
              <a:pPr algn="r"/>
              <a:t>10</a:t>
            </a:fld>
            <a:endParaRPr lang="en-US" altLang="zh-TW" sz="1200" dirty="0" smtClean="0">
              <a:solidFill>
                <a:prstClr val="black"/>
              </a:solidFill>
              <a:latin typeface="Arial" pitchFamily="34" charset="0"/>
              <a:ea typeface="ヒラギノ角ゴ Pro W3" pitchFamily="-65"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xfrm>
            <a:off x="934720" y="4415790"/>
            <a:ext cx="5140960" cy="4183380"/>
          </a:xfrm>
        </p:spPr>
        <p:txBody>
          <a:bodyPr lIns="93172" tIns="46587" rIns="93172" bIns="46587"/>
          <a:lstStyle/>
          <a:p>
            <a:r>
              <a:rPr lang="en-US" altLang="zh-TW"/>
              <a:t>The Rotary Foundation saw the value in aligning their logo with Rotary’s new identity…and in January 2014, the Trustees approved a new logo to bring their identity into the fold. Be sure to use these new logos whenever you create materials for The Rotary Foundation.</a:t>
            </a:r>
          </a:p>
        </p:txBody>
      </p:sp>
      <p:sp>
        <p:nvSpPr>
          <p:cNvPr id="121860"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a:fld id="{BC48BAB4-57E0-4768-984E-1C9C376BC01D}" type="slidenum">
              <a:rPr lang="en-US" altLang="zh-TW" sz="1200" smtClean="0">
                <a:solidFill>
                  <a:prstClr val="black"/>
                </a:solidFill>
                <a:latin typeface="Arial" pitchFamily="34" charset="0"/>
                <a:ea typeface="ヒラギノ角ゴ Pro W3" pitchFamily="-65" charset="-128"/>
                <a:cs typeface="+mn-cs"/>
              </a:rPr>
              <a:pPr algn="r"/>
              <a:t>11</a:t>
            </a:fld>
            <a:endParaRPr lang="en-US" altLang="zh-TW" sz="1200" dirty="0" smtClean="0">
              <a:solidFill>
                <a:prstClr val="black"/>
              </a:solidFill>
              <a:latin typeface="Arial" pitchFamily="34" charset="0"/>
              <a:ea typeface="ヒラギノ角ゴ Pro W3" pitchFamily="-65"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xfrm>
            <a:off x="934720" y="4415790"/>
            <a:ext cx="5140960" cy="4183380"/>
          </a:xfrm>
        </p:spPr>
        <p:txBody>
          <a:bodyPr lIns="93172" tIns="46587" rIns="93172" bIns="46587"/>
          <a:lstStyle/>
          <a:p>
            <a:r>
              <a:rPr lang="en-US" altLang="zh-TW" b="1" i="1"/>
              <a:t>[LOCAL CUSTOMIZATION SLIDE]</a:t>
            </a:r>
          </a:p>
          <a:p>
            <a:endParaRPr lang="en-US" altLang="zh-TW" b="1" i="1"/>
          </a:p>
          <a:p>
            <a:r>
              <a:rPr lang="en-US" altLang="zh-TW" b="1"/>
              <a:t>[RPICS: CHECK FIRST TO SEE WHETHER OR NOT THE CLUB/DISTRICT YOU’RE VISITING USES OUR NEW IDENTITY. IF NOT, CREATE AN OFFICAL CLUB LOGO ON THE ROTARY BRAND CENTER TO USE AS AN EXAMPLE (URL: www.rotary.org/brandcenter). </a:t>
            </a:r>
          </a:p>
          <a:p>
            <a:endParaRPr lang="en-US" altLang="zh-TW"/>
          </a:p>
          <a:p>
            <a:r>
              <a:rPr lang="en-US" altLang="zh-TW"/>
              <a:t>Here’s how your official Rotary club logo looks. </a:t>
            </a:r>
          </a:p>
          <a:p>
            <a:endParaRPr lang="en-US" altLang="zh-TW"/>
          </a:p>
          <a:p>
            <a:r>
              <a:rPr lang="en-US" altLang="zh-TW"/>
              <a:t>I used the Rotary Brand Center to create an official club logo for you as an example. Took me all of four minutes. Make sure to visit the brand center yourself to create your own logo which can easily be shared via email.</a:t>
            </a:r>
          </a:p>
          <a:p>
            <a:endParaRPr lang="en-US" altLang="zh-TW"/>
          </a:p>
        </p:txBody>
      </p:sp>
      <p:sp>
        <p:nvSpPr>
          <p:cNvPr id="123908"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eaLnBrk="0" hangingPunct="0"/>
            <a:fld id="{003AEF5B-5863-4ED8-A3C8-4B0742A9CCE9}" type="slidenum">
              <a:rPr lang="en-US" altLang="zh-TW" sz="1200">
                <a:ea typeface="ヒラギノ角ゴ Pro W3" pitchFamily="-65" charset="-128"/>
              </a:rPr>
              <a:pPr algn="r" eaLnBrk="0" hangingPunct="0"/>
              <a:t>12</a:t>
            </a:fld>
            <a:endParaRPr lang="en-US" altLang="zh-TW" sz="1200" dirty="0">
              <a:ea typeface="ヒラギノ角ゴ Pro W3"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extLst>
      <p:ext uri="{BB962C8B-B14F-4D97-AF65-F5344CB8AC3E}">
        <p14:creationId xmlns:p14="http://schemas.microsoft.com/office/powerpoint/2010/main" xmlns="" val="1579918257"/>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163630168"/>
      </p:ext>
    </p:extLst>
  </p:cSld>
  <p:clrMapOvr>
    <a:masterClrMapping/>
  </p:clrMapOvr>
  <p:transition spd="med">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14394537"/>
      </p:ext>
    </p:extLst>
  </p:cSld>
  <p:clrMapOvr>
    <a:masterClrMapping/>
  </p:clrMapOvr>
  <p:transition spd="med">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1637864895"/>
      </p:ext>
    </p:extLst>
  </p:cSld>
  <p:clrMapOvr>
    <a:masterClrMapping/>
  </p:clrMapOvr>
  <p:transition spd="med">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5" name="Rectangle 5"/>
          <p:cNvSpPr>
            <a:spLocks noChangeArrowheads="1"/>
          </p:cNvSpPr>
          <p:nvPr userDrawn="1"/>
        </p:nvSpPr>
        <p:spPr bwMode="auto">
          <a:xfrm>
            <a:off x="76200" y="6096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Tree>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xmlns="" val="878663236"/>
      </p:ext>
    </p:extLst>
  </p:cSld>
  <p:clrMapOvr>
    <a:masterClrMapping/>
  </p:clrMapOvr>
  <p:transition spd="med">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268570325"/>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145110935"/>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936382126"/>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920797"/>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2149554808"/>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1392215150"/>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extLst>
      <p:ext uri="{BB962C8B-B14F-4D97-AF65-F5344CB8AC3E}">
        <p14:creationId xmlns:p14="http://schemas.microsoft.com/office/powerpoint/2010/main" xmlns="" val="3521145419"/>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08953023"/>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46935381"/>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152303584"/>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52400" y="2667000"/>
            <a:ext cx="9525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811584667"/>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52400" y="2667000"/>
            <a:ext cx="9525000" cy="1600200"/>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811584667"/>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52400" y="2667000"/>
            <a:ext cx="9525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811584667"/>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52400" y="2667000"/>
            <a:ext cx="9525000" cy="1600200"/>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1712014435"/>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811584667"/>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extLst>
      <p:ext uri="{BB962C8B-B14F-4D97-AF65-F5344CB8AC3E}">
        <p14:creationId xmlns:p14="http://schemas.microsoft.com/office/powerpoint/2010/main" xmlns="" val="3521145419"/>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extLst>
      <p:ext uri="{BB962C8B-B14F-4D97-AF65-F5344CB8AC3E}">
        <p14:creationId xmlns:p14="http://schemas.microsoft.com/office/powerpoint/2010/main" xmlns="" val="3521145419"/>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extLst>
      <p:ext uri="{BB962C8B-B14F-4D97-AF65-F5344CB8AC3E}">
        <p14:creationId xmlns:p14="http://schemas.microsoft.com/office/powerpoint/2010/main" xmlns="" val="3426378696"/>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71038360"/>
      </p:ext>
    </p:extLst>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31817691"/>
      </p:ext>
    </p:extLst>
  </p:cSld>
  <p:clrMapOvr>
    <a:masterClrMapping/>
  </p:clrMapOvr>
  <p:transition spd="med">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163630168"/>
      </p:ext>
    </p:extLst>
  </p:cSld>
  <p:clrMapOvr>
    <a:masterClrMapping/>
  </p:clrMapOvr>
  <p:transition spd="med">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163630168"/>
      </p:ext>
    </p:extLst>
  </p:cSld>
  <p:clrMapOvr>
    <a:masterClrMapping/>
  </p:clrMapOvr>
  <p:transition spd="med">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4.emf"/><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5.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6.png"/><Relationship Id="rId2" Type="http://schemas.openxmlformats.org/officeDocument/2006/relationships/slideLayout" Target="../slideLayouts/slideLayout117.xml"/><Relationship Id="rId16" Type="http://schemas.openxmlformats.org/officeDocument/2006/relationships/theme" Target="../theme/theme12.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3.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emf"/><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emf"/><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emf"/><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4.emf"/><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5.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2"/>
            <a:ext cx="9144000" cy="6857998"/>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57200" y="6165126"/>
            <a:ext cx="1371600" cy="514350"/>
          </a:xfrm>
          <a:prstGeom prst="rect">
            <a:avLst/>
          </a:prstGeom>
        </p:spPr>
      </p:pic>
      <p:pic>
        <p:nvPicPr>
          <p:cNvPr id="5" name="Picture 4" descr="wh-rev.eps"/>
          <p:cNvPicPr>
            <a:picLocks noChangeAspect="1"/>
          </p:cNvPicPr>
          <p:nvPr/>
        </p:nvPicPr>
        <p:blipFill>
          <a:blip r:embed="rId9">
            <a:alphaModFix/>
            <a:extLst>
              <a:ext uri="{28A0092B-C50C-407E-A947-70E740481C1C}">
                <a14:useLocalDpi xmlns:a14="http://schemas.microsoft.com/office/drawing/2010/main" xmlns="" val="0"/>
              </a:ext>
            </a:extLst>
          </a:blip>
          <a:stretch>
            <a:fillRect/>
          </a:stretch>
        </p:blipFill>
        <p:spPr>
          <a:xfrm>
            <a:off x="5562600" y="152400"/>
            <a:ext cx="3124200" cy="3124200"/>
          </a:xfrm>
          <a:prstGeom prst="rect">
            <a:avLst/>
          </a:prstGeom>
        </p:spPr>
      </p:pic>
    </p:spTree>
    <p:extLst>
      <p:ext uri="{BB962C8B-B14F-4D97-AF65-F5344CB8AC3E}">
        <p14:creationId xmlns:p14="http://schemas.microsoft.com/office/powerpoint/2010/main" xmlns="" val="3932967662"/>
      </p:ext>
    </p:extLst>
  </p:cSld>
  <p:clrMap bg1="lt1" tx1="dk1" bg2="lt2" tx2="dk2" accent1="accent1" accent2="accent2" accent3="accent3" accent4="accent4" accent5="accent5" accent6="accent6" hlink="hlink" folHlink="folHlink"/>
  <p:sldLayoutIdLst>
    <p:sldLayoutId id="2147483701" r:id="rId1"/>
    <p:sldLayoutId id="2147483714" r:id="rId2"/>
    <p:sldLayoutId id="2147483715" r:id="rId3"/>
    <p:sldLayoutId id="2147483716" r:id="rId4"/>
    <p:sldLayoutId id="2147483717" r:id="rId5"/>
    <p:sldLayoutId id="2147483713" r:id="rId6"/>
  </p:sldLayoutIdLst>
  <p:transition spd="med">
    <p:fade/>
  </p:transition>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dirty="0">
                <a:solidFill>
                  <a:srgbClr val="BCBDC0"/>
                </a:solidFill>
                <a:latin typeface="Arial Narrow" charset="0"/>
              </a:rPr>
              <a:t>STRENGTHENING ROTARY  |  </a:t>
            </a:r>
            <a:fld id="{F5A5153F-66CB-4482-B88F-A97F138DEB26}" type="slidenum">
              <a:rPr lang="en-US" sz="900">
                <a:solidFill>
                  <a:srgbClr val="BCBDC0"/>
                </a:solidFill>
                <a:latin typeface="Arial Narrow" charset="0"/>
              </a:rPr>
              <a:pPr algn="r">
                <a:defRPr/>
              </a:pPr>
              <a:t>‹#›</a:t>
            </a:fld>
            <a:r>
              <a:rPr lang="en-US" sz="900" dirty="0">
                <a:solidFill>
                  <a:srgbClr val="BCBDC0"/>
                </a:solidFill>
                <a:latin typeface="Arial Narrow" charset="0"/>
              </a:rPr>
              <a:t>  </a:t>
            </a:r>
            <a:endParaRPr lang="en-US" sz="900" dirty="0">
              <a:solidFill>
                <a:srgbClr val="958D85"/>
              </a:solidFill>
              <a:latin typeface="Arial Narrow" charset="0"/>
            </a:endParaRPr>
          </a:p>
        </p:txBody>
      </p:sp>
      <p:pic>
        <p:nvPicPr>
          <p:cNvPr id="74755" name="Picture 5"/>
          <p:cNvPicPr>
            <a:picLocks noChangeAspect="1"/>
          </p:cNvPicPr>
          <p:nvPr/>
        </p:nvPicPr>
        <p:blipFill>
          <a:blip r:embed="rId13"/>
          <a:srcRect/>
          <a:stretch>
            <a:fillRect/>
          </a:stretch>
        </p:blipFill>
        <p:spPr bwMode="auto">
          <a:xfrm>
            <a:off x="458788" y="6265863"/>
            <a:ext cx="1082675" cy="404812"/>
          </a:xfrm>
          <a:prstGeom prst="rect">
            <a:avLst/>
          </a:prstGeom>
          <a:noFill/>
          <a:ln w="9525">
            <a:noFill/>
            <a:miter lim="800000"/>
            <a:headEnd/>
            <a:tailEnd/>
          </a:ln>
        </p:spPr>
      </p:pic>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ヒラギノ角ゴ Pro W3" charset="0"/>
              <a:cs typeface="ヒラギノ角ゴ Pro W3" charset="0"/>
            </a:endParaRPr>
          </a:p>
        </p:txBody>
      </p:sp>
      <p:sp>
        <p:nvSpPr>
          <p:cNvPr id="6" name="Rectangle 4"/>
          <p:cNvSpPr>
            <a:spLocks noChangeArrowheads="1"/>
          </p:cNvSpPr>
          <p:nvPr/>
        </p:nvSpPr>
        <p:spPr bwMode="auto">
          <a:xfrm>
            <a:off x="-76200" y="457200"/>
            <a:ext cx="9296400" cy="533400"/>
          </a:xfrm>
          <a:prstGeom prst="rect">
            <a:avLst/>
          </a:prstGeom>
          <a:solidFill>
            <a:srgbClr val="005DAA"/>
          </a:solidFill>
          <a:ln>
            <a:noFill/>
          </a:ln>
          <a:effectLst>
            <a:outerShdw blurRad="101600" dist="63500" dir="5400000" rotWithShape="0">
              <a:srgbClr val="000000">
                <a:alpha val="25000"/>
              </a:srgbClr>
            </a:outerShdw>
          </a:effectLst>
          <a:extLst>
            <a:ext uri="{91240B29-F687-4F45-9708-019B960494DF}"/>
          </a:extLst>
        </p:spPr>
        <p:txBody>
          <a:bodyPr anchor="ctr"/>
          <a:lstStyle/>
          <a:p>
            <a:pPr algn="ctr">
              <a:defRPr/>
            </a:pPr>
            <a:endParaRPr lang="en-US" dirty="0">
              <a:solidFill>
                <a:srgbClr val="FFFFFF"/>
              </a:solidFill>
              <a:latin typeface="Calibri" charset="0"/>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med">
    <p:fade/>
  </p:transition>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p>
            <a:pPr algn="r">
              <a:defRPr/>
            </a:pPr>
            <a:r>
              <a:rPr lang="en-US" altLang="zh-TW" sz="900" dirty="0">
                <a:solidFill>
                  <a:srgbClr val="BCBDC0"/>
                </a:solidFill>
                <a:latin typeface="Arial Narrow" pitchFamily="34" charset="0"/>
                <a:ea typeface="ヒラギノ角ゴ Pro W3" pitchFamily="-84" charset="-128"/>
                <a:cs typeface="+mn-cs"/>
              </a:rPr>
              <a:t>TITLE  |  </a:t>
            </a:r>
            <a:fld id="{5C8EA231-2220-4337-9D42-02A2D4BDB0EA}" type="slidenum">
              <a:rPr lang="en-US" altLang="zh-TW" sz="900">
                <a:solidFill>
                  <a:srgbClr val="BCBDC0"/>
                </a:solidFill>
                <a:latin typeface="Arial Narrow" pitchFamily="34" charset="0"/>
                <a:ea typeface="ヒラギノ角ゴ Pro W3" pitchFamily="-84" charset="-128"/>
                <a:cs typeface="+mn-cs"/>
              </a:rPr>
              <a:pPr algn="r">
                <a:defRPr/>
              </a:pPr>
              <a:t>‹#›</a:t>
            </a:fld>
            <a:r>
              <a:rPr lang="en-US" altLang="zh-TW" sz="900" dirty="0">
                <a:solidFill>
                  <a:srgbClr val="BCBDC0"/>
                </a:solidFill>
                <a:latin typeface="Arial Narrow" pitchFamily="34" charset="0"/>
                <a:ea typeface="ヒラギノ角ゴ Pro W3" pitchFamily="-84" charset="-128"/>
                <a:cs typeface="+mn-cs"/>
              </a:rPr>
              <a:t>  </a:t>
            </a:r>
            <a:endParaRPr lang="en-US" altLang="zh-TW" sz="900" dirty="0">
              <a:solidFill>
                <a:srgbClr val="958D85"/>
              </a:solidFill>
              <a:latin typeface="Arial Narrow" pitchFamily="34" charset="0"/>
              <a:ea typeface="ヒラギノ角ゴ Pro W3" pitchFamily="-84" charset="-128"/>
              <a:cs typeface="+mn-cs"/>
            </a:endParaRPr>
          </a:p>
        </p:txBody>
      </p:sp>
      <p:pic>
        <p:nvPicPr>
          <p:cNvPr id="145411" name="Picture 5"/>
          <p:cNvPicPr>
            <a:picLocks noChangeAspect="1"/>
          </p:cNvPicPr>
          <p:nvPr/>
        </p:nvPicPr>
        <p:blipFill>
          <a:blip r:embed="rId13"/>
          <a:srcRect/>
          <a:stretch>
            <a:fillRect/>
          </a:stretch>
        </p:blipFill>
        <p:spPr bwMode="auto">
          <a:xfrm>
            <a:off x="457200" y="6299200"/>
            <a:ext cx="895350" cy="336550"/>
          </a:xfrm>
          <a:prstGeom prst="rect">
            <a:avLst/>
          </a:prstGeom>
          <a:noFill/>
          <a:ln w="9525">
            <a:noFill/>
            <a:miter lim="800000"/>
            <a:headEnd/>
            <a:tailEnd/>
          </a:ln>
        </p:spPr>
      </p:pic>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zh-TW">
              <a:solidFill>
                <a:srgbClr val="FFFFFF"/>
              </a:solidFill>
              <a:ea typeface="ヒラギノ角ゴ Pro W3" pitchFamily="-84" charset="-128"/>
            </a:endParaRPr>
          </a:p>
        </p:txBody>
      </p:sp>
      <p:sp>
        <p:nvSpPr>
          <p:cNvPr id="6" name="Rectangle 5"/>
          <p:cNvSpPr>
            <a:spLocks noChangeArrowheads="1"/>
          </p:cNvSpPr>
          <p:nvPr/>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a:defRPr/>
            </a:pPr>
            <a:endParaRPr lang="zh-TW" altLang="zh-TW">
              <a:solidFill>
                <a:srgbClr val="FFFFFF"/>
              </a:solidFill>
              <a:latin typeface="Calibri" pitchFamily="34" charset="0"/>
              <a:ea typeface="ヒラギノ角ゴ Pro W3" pitchFamily="-84" charset="-128"/>
              <a:cs typeface="+mn-cs"/>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med">
    <p:fade/>
  </p:transition>
  <p:timing>
    <p:tnLst>
      <p:par>
        <p:cTn id="1" dur="indefinite" restart="never" nodeType="tmRoot"/>
      </p:par>
    </p:tnLst>
  </p:timing>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extBox 4"/>
          <p:cNvSpPr txBox="1">
            <a:spLocks noChangeArrowheads="1"/>
          </p:cNvSpPr>
          <p:nvPr/>
        </p:nvSpPr>
        <p:spPr bwMode="auto">
          <a:xfrm>
            <a:off x="7086600" y="6477000"/>
            <a:ext cx="1600200" cy="138113"/>
          </a:xfrm>
          <a:prstGeom prst="rect">
            <a:avLst/>
          </a:prstGeom>
          <a:noFill/>
          <a:ln>
            <a:noFill/>
          </a:ln>
          <a:extLst>
            <a:ext uri="{909E8E84-426E-40DD-AFC4-6F175D3DCCD1}"/>
            <a:ext uri="{91240B29-F687-4F45-9708-019B960494DF}"/>
          </a:extLst>
        </p:spPr>
        <p:txBody>
          <a:bodyPr lIns="0" tIns="0" rIns="0" bIns="0">
            <a:spAutoFit/>
          </a:bodyP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a:defRPr/>
            </a:pPr>
            <a:r>
              <a:rPr lang="en-US" altLang="en-US" sz="900" smtClean="0">
                <a:solidFill>
                  <a:srgbClr val="BCBDC0"/>
                </a:solidFill>
                <a:latin typeface="Arial Narrow" pitchFamily="34" charset="0"/>
                <a:cs typeface="+mn-cs"/>
              </a:rPr>
              <a:t>TITLE  |  </a:t>
            </a:r>
            <a:fld id="{FE1884C2-EA54-42AC-AAA5-149D6E5EDCF6}" type="slidenum">
              <a:rPr lang="en-US" altLang="en-US" sz="900" smtClean="0">
                <a:solidFill>
                  <a:srgbClr val="BCBDC0"/>
                </a:solidFill>
                <a:latin typeface="Arial Narrow" pitchFamily="34" charset="0"/>
                <a:cs typeface="+mn-cs"/>
              </a:rPr>
              <a:pPr algn="r">
                <a:defRPr/>
              </a:pPr>
              <a:t>‹#›</a:t>
            </a:fld>
            <a:r>
              <a:rPr lang="en-US" altLang="en-US" sz="900" smtClean="0">
                <a:solidFill>
                  <a:srgbClr val="BCBDC0"/>
                </a:solidFill>
                <a:latin typeface="Arial Narrow" pitchFamily="34" charset="0"/>
                <a:cs typeface="+mn-cs"/>
              </a:rPr>
              <a:t>  </a:t>
            </a:r>
            <a:endParaRPr lang="en-US" altLang="en-US" sz="900" smtClean="0">
              <a:solidFill>
                <a:srgbClr val="958D85"/>
              </a:solidFill>
              <a:latin typeface="Arial Narrow" pitchFamily="34" charset="0"/>
              <a:cs typeface="+mn-cs"/>
            </a:endParaRPr>
          </a:p>
        </p:txBody>
      </p:sp>
      <p:pic>
        <p:nvPicPr>
          <p:cNvPr id="2051" name="圖片 1"/>
          <p:cNvPicPr>
            <a:picLocks noChangeAspect="1"/>
          </p:cNvPicPr>
          <p:nvPr userDrawn="1"/>
        </p:nvPicPr>
        <p:blipFill>
          <a:blip r:embed="rId17"/>
          <a:srcRect/>
          <a:stretch>
            <a:fillRect/>
          </a:stretch>
        </p:blipFill>
        <p:spPr bwMode="auto">
          <a:xfrm>
            <a:off x="19050" y="6075363"/>
            <a:ext cx="1657350" cy="7064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Lst>
  <p:transition spd="med">
    <p:fade/>
  </p:transition>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499"/>
          </a:xfrm>
          <a:prstGeom prst="rect">
            <a:avLst/>
          </a:prstGeom>
          <a:noFill/>
        </p:spPr>
        <p:txBody>
          <a:bodyPr wrap="square" lIns="0" tIns="0" rIns="0" bIns="0" rtlCol="0">
            <a:spAutoFit/>
          </a:bodyPr>
          <a:lstStyle/>
          <a:p>
            <a:pPr algn="r"/>
            <a:r>
              <a:rPr lang="en-US" sz="900" dirty="0" smtClean="0">
                <a:solidFill>
                  <a:srgbClr val="BCBDC0"/>
                </a:solidFill>
                <a:latin typeface="Arial Narrow"/>
                <a:cs typeface="Arial Narrow"/>
              </a:rPr>
              <a:t>TITLE  |  </a:t>
            </a:r>
            <a:fld id="{CF1A8821-C998-834A-B51E-54D54792926D}" type="slidenum">
              <a:rPr kumimoji="0" lang="en-US" sz="900" b="0" i="0" u="none" strike="noStrike" kern="1200" cap="none" spc="300" normalizeH="0" baseline="0" noProof="0" smtClean="0">
                <a:ln>
                  <a:noFill/>
                </a:ln>
                <a:solidFill>
                  <a:srgbClr val="BCBDC0"/>
                </a:solidFill>
                <a:effectLst/>
                <a:uLnTx/>
                <a:uFillTx/>
                <a:latin typeface="Arial Narrow"/>
                <a:ea typeface="ヒラギノ角ゴ Pro W3" charset="0"/>
                <a:cs typeface="Arial Narrow"/>
              </a:rPr>
              <a:pPr algn="r"/>
              <a:t>‹#›</a:t>
            </a:fld>
            <a:r>
              <a:rPr kumimoji="0" lang="en-US" sz="900" b="0" i="0" u="none" strike="noStrike" kern="1200" cap="none" spc="300" normalizeH="0" baseline="0" noProof="0" dirty="0" smtClean="0">
                <a:ln>
                  <a:noFill/>
                </a:ln>
                <a:solidFill>
                  <a:srgbClr val="BCBDC0"/>
                </a:solidFill>
                <a:effectLst/>
                <a:uLnTx/>
                <a:uFillTx/>
                <a:latin typeface="Arial Narrow"/>
                <a:ea typeface="ヒラギノ角ゴ Pro W3" charset="0"/>
                <a:cs typeface="Arial Narrow"/>
              </a:rPr>
              <a:t>  </a:t>
            </a:r>
            <a:endParaRPr lang="en-US" sz="900" dirty="0">
              <a:solidFill>
                <a:srgbClr val="958D85"/>
              </a:solidFill>
              <a:latin typeface="Arial Narrow"/>
              <a:cs typeface="Arial Narrow"/>
            </a:endParaRPr>
          </a:p>
        </p:txBody>
      </p:sp>
      <p:pic>
        <p:nvPicPr>
          <p:cNvPr id="6" name="Picture 5"/>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xmlns="" val="1228208913"/>
      </p:ext>
    </p:extLst>
  </p:cSld>
  <p:clrMap bg1="lt1" tx1="dk1" bg2="lt2" tx2="dk2" accent1="accent1" accent2="accent2" accent3="accent3" accent4="accent4" accent5="accent5" accent6="accent6" hlink="hlink" folHlink="folHlink"/>
  <p:sldLayoutIdLst>
    <p:sldLayoutId id="2147483666" r:id="rId1"/>
    <p:sldLayoutId id="2147483702" r:id="rId2"/>
    <p:sldLayoutId id="2147483705" r:id="rId3"/>
    <p:sldLayoutId id="2147483703" r:id="rId4"/>
    <p:sldLayoutId id="2147483718" r:id="rId5"/>
    <p:sldLayoutId id="2147483665" r:id="rId6"/>
    <p:sldLayoutId id="2147483667" r:id="rId7"/>
    <p:sldLayoutId id="2147483668" r:id="rId8"/>
    <p:sldLayoutId id="2147483669" r:id="rId9"/>
    <p:sldLayoutId id="2147483670" r:id="rId10"/>
    <p:sldLayoutId id="2147483671" r:id="rId11"/>
    <p:sldLayoutId id="2147483672" r:id="rId12"/>
    <p:sldLayoutId id="2147483673" r:id="rId13"/>
    <p:sldLayoutId id="2147483662" r:id="rId14"/>
    <p:sldLayoutId id="2147483663" r:id="rId15"/>
  </p:sldLayoutIdLst>
  <p:transition spd="med">
    <p:fade/>
  </p:transition>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499"/>
          </a:xfrm>
          <a:prstGeom prst="rect">
            <a:avLst/>
          </a:prstGeom>
          <a:noFill/>
        </p:spPr>
        <p:txBody>
          <a:bodyPr wrap="square" lIns="0" tIns="0" rIns="0" bIns="0" rtlCol="0">
            <a:spAutoFit/>
          </a:bodyPr>
          <a:lstStyle/>
          <a:p>
            <a:pPr algn="r"/>
            <a:r>
              <a:rPr lang="en-US" sz="900" dirty="0" smtClean="0">
                <a:solidFill>
                  <a:srgbClr val="BCBDC0"/>
                </a:solidFill>
                <a:latin typeface="Arial Narrow"/>
                <a:cs typeface="Arial Narrow"/>
              </a:rPr>
              <a:t>TITLE |  </a:t>
            </a:r>
            <a:fld id="{CF1A8821-C998-834A-B51E-54D54792926D}" type="slidenum">
              <a:rPr kumimoji="0" lang="en-US" sz="900" b="0" i="0" u="none" strike="noStrike" kern="1200" cap="none" spc="300" normalizeH="0" baseline="0" noProof="0" smtClean="0">
                <a:ln>
                  <a:noFill/>
                </a:ln>
                <a:solidFill>
                  <a:srgbClr val="BCBDC0"/>
                </a:solidFill>
                <a:effectLst/>
                <a:uLnTx/>
                <a:uFillTx/>
                <a:latin typeface="Arial Narrow"/>
                <a:ea typeface="ヒラギノ角ゴ Pro W3" charset="0"/>
                <a:cs typeface="Arial Narrow"/>
              </a:rPr>
              <a:pPr algn="r"/>
              <a:t>‹#›</a:t>
            </a:fld>
            <a:r>
              <a:rPr kumimoji="0" lang="en-US" sz="900" b="0" i="0" u="none" strike="noStrike" kern="1200" cap="none" spc="300" normalizeH="0" baseline="0" noProof="0" dirty="0" smtClean="0">
                <a:ln>
                  <a:noFill/>
                </a:ln>
                <a:solidFill>
                  <a:srgbClr val="BCBDC0"/>
                </a:solidFill>
                <a:effectLst/>
                <a:uLnTx/>
                <a:uFillTx/>
                <a:latin typeface="Arial Narrow"/>
                <a:ea typeface="ヒラギノ角ゴ Pro W3" charset="0"/>
                <a:cs typeface="Arial Narrow"/>
              </a:rPr>
              <a:t>  </a:t>
            </a:r>
            <a:endParaRPr lang="en-US" sz="900" dirty="0">
              <a:solidFill>
                <a:srgbClr val="958D85"/>
              </a:solidFill>
              <a:latin typeface="Arial Narrow"/>
              <a:cs typeface="Arial Narrow"/>
            </a:endParaRPr>
          </a:p>
        </p:txBody>
      </p:sp>
      <p:pic>
        <p:nvPicPr>
          <p:cNvPr id="4" name="Picture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xmlns="" val="3941488525"/>
      </p:ext>
    </p:extLst>
  </p:cSld>
  <p:clrMap bg1="lt1" tx1="dk1" bg2="lt2" tx2="dk2" accent1="accent1" accent2="accent2" accent3="accent3" accent4="accent4" accent5="accent5" accent6="accent6" hlink="hlink" folHlink="folHlink"/>
  <p:sldLayoutIdLst>
    <p:sldLayoutId id="2147483689" r:id="rId1"/>
    <p:sldLayoutId id="2147483707" r:id="rId2"/>
    <p:sldLayoutId id="2147483710" r:id="rId3"/>
    <p:sldLayoutId id="2147483708" r:id="rId4"/>
    <p:sldLayoutId id="2147483719" r:id="rId5"/>
    <p:sldLayoutId id="2147483709" r:id="rId6"/>
  </p:sldLayoutIdLst>
  <p:transition spd="med">
    <p:fade/>
  </p:transition>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dirty="0">
                <a:solidFill>
                  <a:srgbClr val="BCBDC0"/>
                </a:solidFill>
                <a:latin typeface="Arial Narrow" charset="0"/>
              </a:rPr>
              <a:t>STRENGTHENING ROTARY  |  </a:t>
            </a:r>
            <a:fld id="{A148ED9F-6ABF-4B2C-86F9-F456FCB18456}" type="slidenum">
              <a:rPr lang="en-US" sz="900">
                <a:solidFill>
                  <a:srgbClr val="BCBDC0"/>
                </a:solidFill>
                <a:latin typeface="Arial Narrow" charset="0"/>
              </a:rPr>
              <a:pPr algn="r">
                <a:defRPr/>
              </a:pPr>
              <a:t>‹#›</a:t>
            </a:fld>
            <a:r>
              <a:rPr lang="en-US" sz="900" dirty="0">
                <a:solidFill>
                  <a:srgbClr val="BCBDC0"/>
                </a:solidFill>
                <a:latin typeface="Arial Narrow" charset="0"/>
              </a:rPr>
              <a:t>  </a:t>
            </a:r>
            <a:endParaRPr lang="en-US" sz="900" dirty="0">
              <a:solidFill>
                <a:srgbClr val="958D85"/>
              </a:solidFill>
              <a:latin typeface="Arial Narrow" charset="0"/>
            </a:endParaRPr>
          </a:p>
        </p:txBody>
      </p:sp>
      <p:pic>
        <p:nvPicPr>
          <p:cNvPr id="63491" name="Picture 5"/>
          <p:cNvPicPr>
            <a:picLocks noChangeAspect="1"/>
          </p:cNvPicPr>
          <p:nvPr/>
        </p:nvPicPr>
        <p:blipFill>
          <a:blip r:embed="rId13"/>
          <a:srcRect/>
          <a:stretch>
            <a:fillRect/>
          </a:stretch>
        </p:blipFill>
        <p:spPr bwMode="auto">
          <a:xfrm>
            <a:off x="458788" y="6265863"/>
            <a:ext cx="1082675" cy="404812"/>
          </a:xfrm>
          <a:prstGeom prst="rect">
            <a:avLst/>
          </a:prstGeom>
          <a:noFill/>
          <a:ln w="9525">
            <a:noFill/>
            <a:miter lim="800000"/>
            <a:headEnd/>
            <a:tailEnd/>
          </a:ln>
        </p:spPr>
      </p:pic>
      <p:sp>
        <p:nvSpPr>
          <p:cNvPr id="4"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ヒラギノ角ゴ Pro W3" charset="0"/>
              <a:cs typeface="ヒラギノ角ゴ Pro W3" charset="0"/>
            </a:endParaRPr>
          </a:p>
        </p:txBody>
      </p:sp>
      <p:sp>
        <p:nvSpPr>
          <p:cNvPr id="6" name="Rectangle 3"/>
          <p:cNvSpPr>
            <a:spLocks noChangeArrowheads="1"/>
          </p:cNvSpPr>
          <p:nvPr/>
        </p:nvSpPr>
        <p:spPr bwMode="auto">
          <a:xfrm>
            <a:off x="-152400" y="2667000"/>
            <a:ext cx="9525000" cy="1600200"/>
          </a:xfrm>
          <a:prstGeom prst="rect">
            <a:avLst/>
          </a:prstGeom>
          <a:solidFill>
            <a:srgbClr val="005DAA"/>
          </a:solidFill>
          <a:ln>
            <a:noFill/>
          </a:ln>
          <a:effectLst>
            <a:outerShdw blurRad="101600" dist="63500" dir="2700000" algn="tl" rotWithShape="0">
              <a:prstClr val="black">
                <a:alpha val="40000"/>
              </a:prstClr>
            </a:outerShdw>
          </a:effectLst>
          <a:extLst>
            <a:ext uri="{91240B29-F687-4F45-9708-019B960494DF}"/>
          </a:extLst>
        </p:spPr>
        <p:txBody>
          <a:bodyPr anchor="ctr"/>
          <a:lstStyle/>
          <a:p>
            <a:pPr algn="ctr">
              <a:defRPr/>
            </a:pPr>
            <a:endParaRPr lang="en-US" dirty="0">
              <a:solidFill>
                <a:srgbClr val="FFFFFF"/>
              </a:solidFill>
              <a:latin typeface="Calibri" charset="0"/>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med">
    <p:fade/>
  </p:transition>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dirty="0">
                <a:solidFill>
                  <a:srgbClr val="BCBDC0"/>
                </a:solidFill>
                <a:latin typeface="Arial Narrow" charset="0"/>
              </a:rPr>
              <a:t>STRENGTHENING ROTARY  |  </a:t>
            </a:r>
            <a:fld id="{F5A5153F-66CB-4482-B88F-A97F138DEB26}" type="slidenum">
              <a:rPr lang="en-US" sz="900">
                <a:solidFill>
                  <a:srgbClr val="BCBDC0"/>
                </a:solidFill>
                <a:latin typeface="Arial Narrow" charset="0"/>
              </a:rPr>
              <a:pPr algn="r">
                <a:defRPr/>
              </a:pPr>
              <a:t>‹#›</a:t>
            </a:fld>
            <a:r>
              <a:rPr lang="en-US" sz="900" dirty="0">
                <a:solidFill>
                  <a:srgbClr val="BCBDC0"/>
                </a:solidFill>
                <a:latin typeface="Arial Narrow" charset="0"/>
              </a:rPr>
              <a:t>  </a:t>
            </a:r>
            <a:endParaRPr lang="en-US" sz="900" dirty="0">
              <a:solidFill>
                <a:srgbClr val="958D85"/>
              </a:solidFill>
              <a:latin typeface="Arial Narrow" charset="0"/>
            </a:endParaRPr>
          </a:p>
        </p:txBody>
      </p:sp>
      <p:pic>
        <p:nvPicPr>
          <p:cNvPr id="74755" name="Picture 5"/>
          <p:cNvPicPr>
            <a:picLocks noChangeAspect="1"/>
          </p:cNvPicPr>
          <p:nvPr/>
        </p:nvPicPr>
        <p:blipFill>
          <a:blip r:embed="rId13"/>
          <a:srcRect/>
          <a:stretch>
            <a:fillRect/>
          </a:stretch>
        </p:blipFill>
        <p:spPr bwMode="auto">
          <a:xfrm>
            <a:off x="458788" y="6265863"/>
            <a:ext cx="1082675" cy="404812"/>
          </a:xfrm>
          <a:prstGeom prst="rect">
            <a:avLst/>
          </a:prstGeom>
          <a:noFill/>
          <a:ln w="9525">
            <a:noFill/>
            <a:miter lim="800000"/>
            <a:headEnd/>
            <a:tailEnd/>
          </a:ln>
        </p:spPr>
      </p:pic>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ヒラギノ角ゴ Pro W3" charset="0"/>
              <a:cs typeface="ヒラギノ角ゴ Pro W3" charset="0"/>
            </a:endParaRPr>
          </a:p>
        </p:txBody>
      </p:sp>
      <p:sp>
        <p:nvSpPr>
          <p:cNvPr id="6" name="Rectangle 4"/>
          <p:cNvSpPr>
            <a:spLocks noChangeArrowheads="1"/>
          </p:cNvSpPr>
          <p:nvPr/>
        </p:nvSpPr>
        <p:spPr bwMode="auto">
          <a:xfrm>
            <a:off x="-76200" y="457200"/>
            <a:ext cx="9296400" cy="533400"/>
          </a:xfrm>
          <a:prstGeom prst="rect">
            <a:avLst/>
          </a:prstGeom>
          <a:solidFill>
            <a:srgbClr val="005DAA"/>
          </a:solidFill>
          <a:ln>
            <a:noFill/>
          </a:ln>
          <a:effectLst>
            <a:outerShdw blurRad="101600" dist="63500" dir="5400000" rotWithShape="0">
              <a:srgbClr val="000000">
                <a:alpha val="25000"/>
              </a:srgbClr>
            </a:outerShdw>
          </a:effectLst>
          <a:extLst>
            <a:ext uri="{91240B29-F687-4F45-9708-019B960494DF}"/>
          </a:extLst>
        </p:spPr>
        <p:txBody>
          <a:bodyPr anchor="ctr"/>
          <a:lstStyle/>
          <a:p>
            <a:pPr algn="ctr">
              <a:defRPr/>
            </a:pPr>
            <a:endParaRPr lang="en-US" dirty="0">
              <a:solidFill>
                <a:srgbClr val="FFFFFF"/>
              </a:solidFill>
              <a:latin typeface="Calibri" charset="0"/>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med">
    <p:fade/>
  </p:transition>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dirty="0">
                <a:solidFill>
                  <a:srgbClr val="BCBDC0"/>
                </a:solidFill>
                <a:latin typeface="Arial Narrow" charset="0"/>
              </a:rPr>
              <a:t>STRENGTHENING ROTARY  |  </a:t>
            </a:r>
            <a:fld id="{F5A5153F-66CB-4482-B88F-A97F138DEB26}" type="slidenum">
              <a:rPr lang="en-US" sz="900">
                <a:solidFill>
                  <a:srgbClr val="BCBDC0"/>
                </a:solidFill>
                <a:latin typeface="Arial Narrow" charset="0"/>
              </a:rPr>
              <a:pPr algn="r">
                <a:defRPr/>
              </a:pPr>
              <a:t>‹#›</a:t>
            </a:fld>
            <a:r>
              <a:rPr lang="en-US" sz="900" dirty="0">
                <a:solidFill>
                  <a:srgbClr val="BCBDC0"/>
                </a:solidFill>
                <a:latin typeface="Arial Narrow" charset="0"/>
              </a:rPr>
              <a:t>  </a:t>
            </a:r>
            <a:endParaRPr lang="en-US" sz="900" dirty="0">
              <a:solidFill>
                <a:srgbClr val="958D85"/>
              </a:solidFill>
              <a:latin typeface="Arial Narrow" charset="0"/>
            </a:endParaRPr>
          </a:p>
        </p:txBody>
      </p:sp>
      <p:pic>
        <p:nvPicPr>
          <p:cNvPr id="74755" name="Picture 5"/>
          <p:cNvPicPr>
            <a:picLocks noChangeAspect="1"/>
          </p:cNvPicPr>
          <p:nvPr/>
        </p:nvPicPr>
        <p:blipFill>
          <a:blip r:embed="rId13"/>
          <a:srcRect/>
          <a:stretch>
            <a:fillRect/>
          </a:stretch>
        </p:blipFill>
        <p:spPr bwMode="auto">
          <a:xfrm>
            <a:off x="458788" y="6265863"/>
            <a:ext cx="1082675" cy="404812"/>
          </a:xfrm>
          <a:prstGeom prst="rect">
            <a:avLst/>
          </a:prstGeom>
          <a:noFill/>
          <a:ln w="9525">
            <a:noFill/>
            <a:miter lim="800000"/>
            <a:headEnd/>
            <a:tailEnd/>
          </a:ln>
        </p:spPr>
      </p:pic>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ヒラギノ角ゴ Pro W3" charset="0"/>
              <a:cs typeface="ヒラギノ角ゴ Pro W3" charset="0"/>
            </a:endParaRPr>
          </a:p>
        </p:txBody>
      </p:sp>
      <p:sp>
        <p:nvSpPr>
          <p:cNvPr id="6" name="Rectangle 4"/>
          <p:cNvSpPr>
            <a:spLocks noChangeArrowheads="1"/>
          </p:cNvSpPr>
          <p:nvPr/>
        </p:nvSpPr>
        <p:spPr bwMode="auto">
          <a:xfrm>
            <a:off x="-76200" y="457200"/>
            <a:ext cx="9296400" cy="533400"/>
          </a:xfrm>
          <a:prstGeom prst="rect">
            <a:avLst/>
          </a:prstGeom>
          <a:solidFill>
            <a:srgbClr val="005DAA"/>
          </a:solidFill>
          <a:ln>
            <a:noFill/>
          </a:ln>
          <a:effectLst>
            <a:outerShdw blurRad="101600" dist="63500" dir="5400000" rotWithShape="0">
              <a:srgbClr val="000000">
                <a:alpha val="25000"/>
              </a:srgbClr>
            </a:outerShdw>
          </a:effectLst>
          <a:extLst>
            <a:ext uri="{91240B29-F687-4F45-9708-019B960494DF}"/>
          </a:extLst>
        </p:spPr>
        <p:txBody>
          <a:bodyPr anchor="ctr"/>
          <a:lstStyle/>
          <a:p>
            <a:pPr algn="ctr">
              <a:defRPr/>
            </a:pPr>
            <a:endParaRPr lang="en-US" dirty="0">
              <a:solidFill>
                <a:srgbClr val="FFFFFF"/>
              </a:solidFill>
              <a:latin typeface="Calibri" charset="0"/>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med">
    <p:fade/>
  </p:transition>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dirty="0">
                <a:solidFill>
                  <a:srgbClr val="BCBDC0"/>
                </a:solidFill>
                <a:latin typeface="Arial Narrow" charset="0"/>
              </a:rPr>
              <a:t>STRENGTHENING ROTARY  |  </a:t>
            </a:r>
            <a:fld id="{F5A5153F-66CB-4482-B88F-A97F138DEB26}" type="slidenum">
              <a:rPr lang="en-US" sz="900">
                <a:solidFill>
                  <a:srgbClr val="BCBDC0"/>
                </a:solidFill>
                <a:latin typeface="Arial Narrow" charset="0"/>
              </a:rPr>
              <a:pPr algn="r">
                <a:defRPr/>
              </a:pPr>
              <a:t>‹#›</a:t>
            </a:fld>
            <a:r>
              <a:rPr lang="en-US" sz="900" dirty="0">
                <a:solidFill>
                  <a:srgbClr val="BCBDC0"/>
                </a:solidFill>
                <a:latin typeface="Arial Narrow" charset="0"/>
              </a:rPr>
              <a:t>  </a:t>
            </a:r>
            <a:endParaRPr lang="en-US" sz="900" dirty="0">
              <a:solidFill>
                <a:srgbClr val="958D85"/>
              </a:solidFill>
              <a:latin typeface="Arial Narrow" charset="0"/>
            </a:endParaRPr>
          </a:p>
        </p:txBody>
      </p:sp>
      <p:pic>
        <p:nvPicPr>
          <p:cNvPr id="74755" name="Picture 5"/>
          <p:cNvPicPr>
            <a:picLocks noChangeAspect="1"/>
          </p:cNvPicPr>
          <p:nvPr/>
        </p:nvPicPr>
        <p:blipFill>
          <a:blip r:embed="rId13"/>
          <a:srcRect/>
          <a:stretch>
            <a:fillRect/>
          </a:stretch>
        </p:blipFill>
        <p:spPr bwMode="auto">
          <a:xfrm>
            <a:off x="458788" y="6265863"/>
            <a:ext cx="1082675" cy="404812"/>
          </a:xfrm>
          <a:prstGeom prst="rect">
            <a:avLst/>
          </a:prstGeom>
          <a:noFill/>
          <a:ln w="9525">
            <a:noFill/>
            <a:miter lim="800000"/>
            <a:headEnd/>
            <a:tailEnd/>
          </a:ln>
        </p:spPr>
      </p:pic>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ヒラギノ角ゴ Pro W3" charset="0"/>
              <a:cs typeface="ヒラギノ角ゴ Pro W3" charset="0"/>
            </a:endParaRPr>
          </a:p>
        </p:txBody>
      </p:sp>
      <p:sp>
        <p:nvSpPr>
          <p:cNvPr id="6" name="Rectangle 4"/>
          <p:cNvSpPr>
            <a:spLocks noChangeArrowheads="1"/>
          </p:cNvSpPr>
          <p:nvPr/>
        </p:nvSpPr>
        <p:spPr bwMode="auto">
          <a:xfrm>
            <a:off x="-76200" y="457200"/>
            <a:ext cx="9296400" cy="533400"/>
          </a:xfrm>
          <a:prstGeom prst="rect">
            <a:avLst/>
          </a:prstGeom>
          <a:solidFill>
            <a:srgbClr val="005DAA"/>
          </a:solidFill>
          <a:ln>
            <a:noFill/>
          </a:ln>
          <a:effectLst>
            <a:outerShdw blurRad="101600" dist="63500" dir="5400000" rotWithShape="0">
              <a:srgbClr val="000000">
                <a:alpha val="25000"/>
              </a:srgbClr>
            </a:outerShdw>
          </a:effectLst>
          <a:extLst>
            <a:ext uri="{91240B29-F687-4F45-9708-019B960494DF}"/>
          </a:extLst>
        </p:spPr>
        <p:txBody>
          <a:bodyPr anchor="ctr"/>
          <a:lstStyle/>
          <a:p>
            <a:pPr algn="ctr">
              <a:defRPr/>
            </a:pPr>
            <a:endParaRPr lang="en-US" dirty="0">
              <a:solidFill>
                <a:srgbClr val="FFFFFF"/>
              </a:solidFill>
              <a:latin typeface="Calibri"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med">
    <p:fade/>
  </p:transition>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dirty="0">
                <a:solidFill>
                  <a:srgbClr val="BCBDC0"/>
                </a:solidFill>
                <a:latin typeface="Arial Narrow" charset="0"/>
              </a:rPr>
              <a:t>STRENGTHENING ROTARY  |  </a:t>
            </a:r>
            <a:fld id="{F5A5153F-66CB-4482-B88F-A97F138DEB26}" type="slidenum">
              <a:rPr lang="en-US" sz="900">
                <a:solidFill>
                  <a:srgbClr val="BCBDC0"/>
                </a:solidFill>
                <a:latin typeface="Arial Narrow" charset="0"/>
              </a:rPr>
              <a:pPr algn="r">
                <a:defRPr/>
              </a:pPr>
              <a:t>‹#›</a:t>
            </a:fld>
            <a:r>
              <a:rPr lang="en-US" sz="900" dirty="0">
                <a:solidFill>
                  <a:srgbClr val="BCBDC0"/>
                </a:solidFill>
                <a:latin typeface="Arial Narrow" charset="0"/>
              </a:rPr>
              <a:t>  </a:t>
            </a:r>
            <a:endParaRPr lang="en-US" sz="900" dirty="0">
              <a:solidFill>
                <a:srgbClr val="958D85"/>
              </a:solidFill>
              <a:latin typeface="Arial Narrow" charset="0"/>
            </a:endParaRPr>
          </a:p>
        </p:txBody>
      </p:sp>
      <p:pic>
        <p:nvPicPr>
          <p:cNvPr id="74755" name="Picture 5"/>
          <p:cNvPicPr>
            <a:picLocks noChangeAspect="1"/>
          </p:cNvPicPr>
          <p:nvPr/>
        </p:nvPicPr>
        <p:blipFill>
          <a:blip r:embed="rId13"/>
          <a:srcRect/>
          <a:stretch>
            <a:fillRect/>
          </a:stretch>
        </p:blipFill>
        <p:spPr bwMode="auto">
          <a:xfrm>
            <a:off x="458788" y="6265863"/>
            <a:ext cx="1082675" cy="404812"/>
          </a:xfrm>
          <a:prstGeom prst="rect">
            <a:avLst/>
          </a:prstGeom>
          <a:noFill/>
          <a:ln w="9525">
            <a:noFill/>
            <a:miter lim="800000"/>
            <a:headEnd/>
            <a:tailEnd/>
          </a:ln>
        </p:spPr>
      </p:pic>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ヒラギノ角ゴ Pro W3" charset="0"/>
              <a:cs typeface="ヒラギノ角ゴ Pro W3" charset="0"/>
            </a:endParaRPr>
          </a:p>
        </p:txBody>
      </p:sp>
      <p:sp>
        <p:nvSpPr>
          <p:cNvPr id="6" name="Rectangle 4"/>
          <p:cNvSpPr>
            <a:spLocks noChangeArrowheads="1"/>
          </p:cNvSpPr>
          <p:nvPr/>
        </p:nvSpPr>
        <p:spPr bwMode="auto">
          <a:xfrm>
            <a:off x="-76200" y="457200"/>
            <a:ext cx="9296400" cy="533400"/>
          </a:xfrm>
          <a:prstGeom prst="rect">
            <a:avLst/>
          </a:prstGeom>
          <a:solidFill>
            <a:srgbClr val="005DAA"/>
          </a:solidFill>
          <a:ln>
            <a:noFill/>
          </a:ln>
          <a:effectLst>
            <a:outerShdw blurRad="101600" dist="63500" dir="5400000" rotWithShape="0">
              <a:srgbClr val="000000">
                <a:alpha val="25000"/>
              </a:srgbClr>
            </a:outerShdw>
          </a:effectLst>
          <a:extLst>
            <a:ext uri="{91240B29-F687-4F45-9708-019B960494DF}"/>
          </a:extLst>
        </p:spPr>
        <p:txBody>
          <a:bodyPr anchor="ctr"/>
          <a:lstStyle/>
          <a:p>
            <a:pPr algn="ctr">
              <a:defRPr/>
            </a:pPr>
            <a:endParaRPr lang="en-US" dirty="0">
              <a:solidFill>
                <a:srgbClr val="FFFFFF"/>
              </a:solidFill>
              <a:latin typeface="Calibri" charset="0"/>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med">
    <p:fade/>
  </p:transition>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5602" name="Picture 5"/>
          <p:cNvPicPr>
            <a:picLocks noChangeAspect="1"/>
          </p:cNvPicPr>
          <p:nvPr/>
        </p:nvPicPr>
        <p:blipFill>
          <a:blip r:embed="rId13"/>
          <a:srcRect/>
          <a:stretch>
            <a:fillRect/>
          </a:stretch>
        </p:blipFill>
        <p:spPr bwMode="auto">
          <a:xfrm>
            <a:off x="457200" y="6299200"/>
            <a:ext cx="895350" cy="336550"/>
          </a:xfrm>
          <a:prstGeom prst="rect">
            <a:avLst/>
          </a:prstGeom>
          <a:noFill/>
          <a:ln w="9525">
            <a:noFill/>
            <a:miter lim="800000"/>
            <a:headEnd/>
            <a:tailEnd/>
          </a:ln>
        </p:spPr>
      </p:pic>
      <p:sp>
        <p:nvSpPr>
          <p:cNvPr id="3" name="文字方塊 2"/>
          <p:cNvSpPr txBox="1">
            <a:spLocks noChangeArrowheads="1"/>
          </p:cNvSpPr>
          <p:nvPr/>
        </p:nvSpPr>
        <p:spPr bwMode="auto">
          <a:xfrm>
            <a:off x="8553450" y="6396038"/>
            <a:ext cx="557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fld id="{4E5A6093-7869-4E9C-9D6B-503078C9B868}" type="slidenum">
              <a:rPr kumimoji="1" lang="en-US" altLang="zh-TW" smtClean="0">
                <a:solidFill>
                  <a:srgbClr val="002060"/>
                </a:solidFill>
                <a:latin typeface="Arial" pitchFamily="34" charset="0"/>
                <a:ea typeface="新細明體" pitchFamily="18" charset="-120"/>
                <a:cs typeface="+mn-cs"/>
              </a:rPr>
              <a:pPr eaLnBrk="1" hangingPunct="1"/>
              <a:t>‹#›</a:t>
            </a:fld>
            <a:endParaRPr kumimoji="1" lang="en-US" altLang="zh-TW" smtClean="0">
              <a:solidFill>
                <a:srgbClr val="002060"/>
              </a:solidFill>
              <a:latin typeface="Arial" pitchFamily="34" charset="0"/>
              <a:ea typeface="新細明體" pitchFamily="18" charset="-120"/>
              <a:cs typeface="+mn-cs"/>
            </a:endParaRPr>
          </a:p>
        </p:txBody>
      </p:sp>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zh-TW" smtClean="0">
              <a:solidFill>
                <a:srgbClr val="FFFFFF"/>
              </a:solidFill>
              <a:ea typeface="ヒラギノ角ゴ Pro W3" pitchFamily="-65" charset="-128"/>
            </a:endParaRPr>
          </a:p>
        </p:txBody>
      </p:sp>
      <p:sp>
        <p:nvSpPr>
          <p:cNvPr id="5" name="Rectangle 4"/>
          <p:cNvSpPr>
            <a:spLocks noChangeArrowheads="1"/>
          </p:cNvSpPr>
          <p:nvPr/>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a:endParaRPr lang="zh-TW" altLang="zh-TW" smtClean="0">
              <a:solidFill>
                <a:srgbClr val="FFFFFF"/>
              </a:solidFill>
              <a:latin typeface="Calibri" pitchFamily="34" charset="0"/>
              <a:ea typeface="ヒラギノ角ゴ Pro W3" pitchFamily="-65" charset="-128"/>
              <a:cs typeface="+mn-cs"/>
            </a:endParaRP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med">
    <p:fade/>
  </p:transition>
  <p:timing>
    <p:tnLst>
      <p:par>
        <p:cTn id="1" dur="indefinite" restart="never" nodeType="tmRoot"/>
      </p:par>
    </p:tnLst>
  </p:timing>
  <p:hf hdr="0" ftr="0" dt="0"/>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8.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11.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3.png"/><Relationship Id="rId7"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7.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6.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6.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2.emf"/><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00.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hyperlink" Target="http://www.google.com/url?sa=i&amp;rct=j&amp;q=&amp;esrc=s&amp;frm=1&amp;source=images&amp;cd=&amp;cad=rja&amp;docid=IAvtyiJn1uQ4QM&amp;tbnid=F18-uGeBb7Ag1M:&amp;ved=0CAUQjRw&amp;url=http://www.chelsearotaryclub.org.uk/portrait/about_rotary/&amp;ei=tqVJUrnyGs6c0wXTi4CoBg&amp;bvm=bv.53217764,d.d2k&amp;psig=AFQjCNGtgyoymHxvCEzFIRpufA3b-b66IQ&amp;ust=13806446455822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pic>
        <p:nvPicPr>
          <p:cNvPr id="2" name="Picture 1" descr="wh-rev.eps"/>
          <p:cNvPicPr preferRelativeResize="0">
            <a:picLocks noChangeAspect="1"/>
          </p:cNvPicPr>
          <p:nvPr/>
        </p:nvPicPr>
        <p:blipFill>
          <a:blip r:embed="rId3">
            <a:alphaModFix/>
            <a:extLst>
              <a:ext uri="{28A0092B-C50C-407E-A947-70E740481C1C}">
                <a14:useLocalDpi xmlns:a14="http://schemas.microsoft.com/office/drawing/2010/main" xmlns="" val="0"/>
              </a:ext>
            </a:extLst>
          </a:blip>
          <a:stretch>
            <a:fillRect/>
          </a:stretch>
        </p:blipFill>
        <p:spPr>
          <a:xfrm>
            <a:off x="-6934200" y="463244"/>
            <a:ext cx="4876800" cy="4873752"/>
          </a:xfrm>
          <a:prstGeom prst="rect">
            <a:avLst/>
          </a:prstGeom>
        </p:spPr>
      </p:pic>
      <p:sp>
        <p:nvSpPr>
          <p:cNvPr id="3" name="Rectangle 2"/>
          <p:cNvSpPr/>
          <p:nvPr/>
        </p:nvSpPr>
        <p:spPr>
          <a:xfrm>
            <a:off x="-381000" y="3429000"/>
            <a:ext cx="9753600" cy="9906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0"/>
          <p:cNvSpPr txBox="1">
            <a:spLocks noChangeArrowheads="1"/>
          </p:cNvSpPr>
          <p:nvPr/>
        </p:nvSpPr>
        <p:spPr>
          <a:xfrm>
            <a:off x="533400" y="3581400"/>
            <a:ext cx="8359080" cy="2871936"/>
          </a:xfrm>
          <a:prstGeom prst="rect">
            <a:avLst/>
          </a:prstGeom>
          <a:noFill/>
          <a:effectLst/>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spcAft>
                <a:spcPts val="2400"/>
              </a:spcAft>
              <a:buNone/>
            </a:pPr>
            <a:r>
              <a:rPr lang="zh-TW" altLang="en-US" sz="4400" dirty="0" smtClean="0">
                <a:solidFill>
                  <a:schemeClr val="tx2"/>
                </a:solidFill>
                <a:latin typeface="標楷體" pitchFamily="65" charset="-120"/>
                <a:ea typeface="標楷體" pitchFamily="65" charset="-120"/>
                <a:cs typeface="Arial Narrow Bold"/>
              </a:rPr>
              <a:t>板橋北區</a:t>
            </a:r>
            <a:r>
              <a:rPr lang="zh-TW" altLang="en-US" sz="4400" dirty="0" smtClean="0">
                <a:solidFill>
                  <a:schemeClr val="tx2"/>
                </a:solidFill>
                <a:latin typeface="標楷體" pitchFamily="65" charset="-120"/>
                <a:ea typeface="標楷體" pitchFamily="65" charset="-120"/>
                <a:cs typeface="Arial Narrow Bold"/>
              </a:rPr>
              <a:t>扶輪社</a:t>
            </a:r>
            <a:r>
              <a:rPr lang="zh-TW" altLang="en-US" sz="4400" dirty="0" smtClean="0">
                <a:solidFill>
                  <a:schemeClr val="tx2"/>
                </a:solidFill>
                <a:latin typeface="標楷體" pitchFamily="65" charset="-120"/>
                <a:ea typeface="標楷體" pitchFamily="65" charset="-120"/>
                <a:cs typeface="Arial Narrow Bold"/>
              </a:rPr>
              <a:t>公式訪問 </a:t>
            </a:r>
            <a:endParaRPr lang="en-US" sz="4400" dirty="0" smtClean="0">
              <a:solidFill>
                <a:schemeClr val="tx2"/>
              </a:solidFill>
              <a:latin typeface="標楷體" pitchFamily="65" charset="-120"/>
              <a:ea typeface="標楷體" pitchFamily="65" charset="-120"/>
              <a:cs typeface="Arial Narrow Bold"/>
            </a:endParaRPr>
          </a:p>
          <a:p>
            <a:pPr marL="0" indent="0">
              <a:spcBef>
                <a:spcPct val="0"/>
              </a:spcBef>
              <a:spcAft>
                <a:spcPts val="0"/>
              </a:spcAft>
              <a:buNone/>
            </a:pPr>
            <a:r>
              <a:rPr lang="en-US" sz="2000" dirty="0" smtClean="0">
                <a:solidFill>
                  <a:srgbClr val="01B4E7"/>
                </a:solidFill>
                <a:latin typeface="Georgia"/>
                <a:ea typeface="ヒラギノ角ゴ Pro W3" charset="0"/>
                <a:cs typeface="Georgia"/>
              </a:rPr>
              <a:t>                          </a:t>
            </a:r>
            <a:endParaRPr lang="en-US" dirty="0" smtClean="0">
              <a:solidFill>
                <a:schemeClr val="tx2"/>
              </a:solidFill>
              <a:latin typeface="標楷體" pitchFamily="65" charset="-120"/>
              <a:ea typeface="標楷體" pitchFamily="65" charset="-120"/>
              <a:cs typeface="Georgia"/>
            </a:endParaRPr>
          </a:p>
          <a:p>
            <a:pPr marL="0" indent="0">
              <a:spcBef>
                <a:spcPct val="0"/>
              </a:spcBef>
              <a:spcAft>
                <a:spcPts val="0"/>
              </a:spcAft>
              <a:buFontTx/>
              <a:buNone/>
            </a:pPr>
            <a:r>
              <a:rPr lang="en-US" dirty="0" smtClean="0">
                <a:solidFill>
                  <a:schemeClr val="tx2"/>
                </a:solidFill>
                <a:latin typeface="標楷體" pitchFamily="65" charset="-120"/>
                <a:ea typeface="標楷體" pitchFamily="65" charset="-120"/>
                <a:cs typeface="Georgia"/>
              </a:rPr>
              <a:t>        </a:t>
            </a:r>
            <a:r>
              <a:rPr lang="zh-TW" altLang="en-US" dirty="0" smtClean="0">
                <a:solidFill>
                  <a:schemeClr val="tx2"/>
                </a:solidFill>
                <a:latin typeface="標楷體" pitchFamily="65" charset="-120"/>
                <a:ea typeface="標楷體" pitchFamily="65" charset="-120"/>
                <a:cs typeface="Georgia"/>
              </a:rPr>
              <a:t>       </a:t>
            </a:r>
            <a:r>
              <a:rPr lang="en-US" altLang="zh-TW" dirty="0" smtClean="0">
                <a:solidFill>
                  <a:schemeClr val="tx2"/>
                </a:solidFill>
                <a:latin typeface="+mj-lt"/>
                <a:ea typeface="標楷體" pitchFamily="65" charset="-120"/>
                <a:cs typeface="Arial" pitchFamily="34" charset="0"/>
              </a:rPr>
              <a:t>DG</a:t>
            </a:r>
            <a:r>
              <a:rPr lang="zh-TW" altLang="en-US" dirty="0" smtClean="0">
                <a:solidFill>
                  <a:schemeClr val="tx2"/>
                </a:solidFill>
                <a:latin typeface="+mj-lt"/>
                <a:ea typeface="標楷體" pitchFamily="65" charset="-120"/>
                <a:cs typeface="Arial" pitchFamily="34" charset="0"/>
              </a:rPr>
              <a:t> </a:t>
            </a:r>
            <a:r>
              <a:rPr lang="en-US" altLang="zh-TW" dirty="0" smtClean="0">
                <a:solidFill>
                  <a:schemeClr val="tx2"/>
                </a:solidFill>
                <a:latin typeface="+mj-lt"/>
                <a:ea typeface="標楷體" pitchFamily="65" charset="-120"/>
                <a:cs typeface="Arial" pitchFamily="34" charset="0"/>
              </a:rPr>
              <a:t>Ortho</a:t>
            </a:r>
            <a:r>
              <a:rPr lang="zh-TW" altLang="en-US" dirty="0" smtClean="0">
                <a:solidFill>
                  <a:schemeClr val="tx2"/>
                </a:solidFill>
                <a:latin typeface="+mj-lt"/>
                <a:ea typeface="標楷體" pitchFamily="65" charset="-120"/>
                <a:cs typeface="Arial" pitchFamily="34" charset="0"/>
              </a:rPr>
              <a:t> </a:t>
            </a:r>
            <a:r>
              <a:rPr lang="en-US" altLang="zh-TW" dirty="0" smtClean="0">
                <a:solidFill>
                  <a:schemeClr val="tx2"/>
                </a:solidFill>
                <a:latin typeface="+mj-lt"/>
                <a:ea typeface="標楷體" pitchFamily="65" charset="-120"/>
                <a:cs typeface="Arial" pitchFamily="34" charset="0"/>
              </a:rPr>
              <a:t> </a:t>
            </a:r>
            <a:r>
              <a:rPr lang="zh-TW" altLang="en-US" dirty="0" smtClean="0">
                <a:solidFill>
                  <a:schemeClr val="tx2"/>
                </a:solidFill>
                <a:latin typeface="+mj-lt"/>
                <a:ea typeface="標楷體" pitchFamily="65" charset="-120"/>
                <a:cs typeface="Arial" pitchFamily="34" charset="0"/>
              </a:rPr>
              <a:t>洪清暉</a:t>
            </a:r>
            <a:endParaRPr lang="en-US" dirty="0" smtClean="0">
              <a:solidFill>
                <a:schemeClr val="tx2"/>
              </a:solidFill>
              <a:latin typeface="標楷體" pitchFamily="65" charset="-120"/>
              <a:ea typeface="標楷體" pitchFamily="65" charset="-120"/>
              <a:cs typeface="Georgia"/>
            </a:endParaRPr>
          </a:p>
          <a:p>
            <a:pPr marL="0" indent="0">
              <a:spcBef>
                <a:spcPct val="0"/>
              </a:spcBef>
              <a:spcAft>
                <a:spcPts val="0"/>
              </a:spcAft>
              <a:buFontTx/>
              <a:buNone/>
            </a:pPr>
            <a:r>
              <a:rPr lang="en-US" dirty="0" smtClean="0">
                <a:solidFill>
                  <a:schemeClr val="tx2"/>
                </a:solidFill>
                <a:latin typeface="標楷體" pitchFamily="65" charset="-120"/>
                <a:ea typeface="標楷體" pitchFamily="65" charset="-120"/>
                <a:cs typeface="Georgia"/>
              </a:rPr>
              <a:t>        </a:t>
            </a:r>
            <a:r>
              <a:rPr lang="zh-TW" altLang="en-US" dirty="0" smtClean="0">
                <a:solidFill>
                  <a:schemeClr val="tx2"/>
                </a:solidFill>
                <a:latin typeface="標楷體" pitchFamily="65" charset="-120"/>
                <a:ea typeface="標楷體" pitchFamily="65" charset="-120"/>
                <a:cs typeface="Georgia"/>
              </a:rPr>
              <a:t>          </a:t>
            </a:r>
            <a:r>
              <a:rPr lang="en-US" altLang="zh-TW" dirty="0" smtClean="0">
                <a:solidFill>
                  <a:schemeClr val="tx2"/>
                </a:solidFill>
                <a:latin typeface="+mj-lt"/>
                <a:ea typeface="標楷體" pitchFamily="65" charset="-120"/>
                <a:cs typeface="Arial" pitchFamily="34" charset="0"/>
              </a:rPr>
              <a:t>2014.07</a:t>
            </a:r>
          </a:p>
          <a:p>
            <a:pPr marL="0" indent="0">
              <a:spcBef>
                <a:spcPct val="0"/>
              </a:spcBef>
              <a:spcAft>
                <a:spcPts val="0"/>
              </a:spcAft>
              <a:buFontTx/>
              <a:buNone/>
            </a:pPr>
            <a:r>
              <a:rPr lang="zh-TW" altLang="en-US" dirty="0" smtClean="0">
                <a:solidFill>
                  <a:schemeClr val="tx2"/>
                </a:solidFill>
                <a:latin typeface="+mj-lt"/>
                <a:ea typeface="標楷體" pitchFamily="65" charset="-120"/>
                <a:cs typeface="Arial" pitchFamily="34" charset="0"/>
              </a:rPr>
              <a:t>                                     板橋西區社</a:t>
            </a:r>
            <a:endParaRPr lang="en-US" altLang="zh-TW" dirty="0" smtClean="0">
              <a:solidFill>
                <a:schemeClr val="tx2"/>
              </a:solidFill>
              <a:latin typeface="+mj-lt"/>
              <a:ea typeface="標楷體" pitchFamily="65" charset="-120"/>
              <a:cs typeface="Arial" pitchFamily="34" charset="0"/>
            </a:endParaRPr>
          </a:p>
          <a:p>
            <a:pPr marL="0" indent="0">
              <a:spcBef>
                <a:spcPct val="0"/>
              </a:spcBef>
              <a:spcAft>
                <a:spcPts val="0"/>
              </a:spcAft>
              <a:buFontTx/>
              <a:buNone/>
            </a:pPr>
            <a:endParaRPr lang="en-US" dirty="0">
              <a:solidFill>
                <a:schemeClr val="tx2"/>
              </a:solidFill>
              <a:latin typeface="+mj-lt"/>
              <a:ea typeface="標楷體" pitchFamily="65" charset="-120"/>
              <a:cs typeface="Georgia"/>
            </a:endParaRPr>
          </a:p>
        </p:txBody>
      </p:sp>
      <p:pic>
        <p:nvPicPr>
          <p:cNvPr id="2050" name="Picture 2"/>
          <p:cNvPicPr>
            <a:picLocks noChangeAspect="1" noChangeArrowheads="1"/>
          </p:cNvPicPr>
          <p:nvPr/>
        </p:nvPicPr>
        <p:blipFill>
          <a:blip r:embed="rId4"/>
          <a:srcRect/>
          <a:stretch>
            <a:fillRect/>
          </a:stretch>
        </p:blipFill>
        <p:spPr bwMode="auto">
          <a:xfrm>
            <a:off x="251520" y="6093668"/>
            <a:ext cx="1858962" cy="647700"/>
          </a:xfrm>
          <a:prstGeom prst="rect">
            <a:avLst/>
          </a:prstGeom>
          <a:noFill/>
          <a:ln w="9525">
            <a:noFill/>
            <a:miter lim="800000"/>
            <a:headEnd/>
            <a:tailEnd/>
          </a:ln>
          <a:effectLst/>
        </p:spPr>
      </p:pic>
      <p:pic>
        <p:nvPicPr>
          <p:cNvPr id="7" name="圖片 1"/>
          <p:cNvPicPr>
            <a:picLocks noChangeAspect="1"/>
          </p:cNvPicPr>
          <p:nvPr/>
        </p:nvPicPr>
        <p:blipFill>
          <a:blip r:embed="rId5"/>
          <a:srcRect/>
          <a:stretch>
            <a:fillRect/>
          </a:stretch>
        </p:blipFill>
        <p:spPr bwMode="auto">
          <a:xfrm>
            <a:off x="755576" y="332656"/>
            <a:ext cx="2067694" cy="2754373"/>
          </a:xfrm>
          <a:prstGeom prst="rect">
            <a:avLst/>
          </a:prstGeom>
          <a:noFill/>
          <a:ln w="9525">
            <a:noFill/>
            <a:miter lim="800000"/>
            <a:headEnd/>
            <a:tailEnd/>
          </a:ln>
        </p:spPr>
      </p:pic>
    </p:spTree>
    <p:extLst>
      <p:ext uri="{BB962C8B-B14F-4D97-AF65-F5344CB8AC3E}">
        <p14:creationId xmlns:p14="http://schemas.microsoft.com/office/powerpoint/2010/main" xmlns="" val="316866677"/>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1249363"/>
            <a:ext cx="9144000" cy="5734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2" name="Group 37"/>
          <p:cNvGrpSpPr>
            <a:grpSpLocks/>
          </p:cNvGrpSpPr>
          <p:nvPr/>
        </p:nvGrpSpPr>
        <p:grpSpPr bwMode="auto">
          <a:xfrm>
            <a:off x="0" y="979488"/>
            <a:ext cx="9144000" cy="5594350"/>
            <a:chOff x="561976" y="1219200"/>
            <a:chExt cx="8210549" cy="5026733"/>
          </a:xfrm>
        </p:grpSpPr>
        <p:pic>
          <p:nvPicPr>
            <p:cNvPr id="37" name="Picture 8"/>
            <p:cNvPicPr>
              <a:picLocks noChangeAspect="1" noChangeArrowheads="1"/>
            </p:cNvPicPr>
            <p:nvPr/>
          </p:nvPicPr>
          <p:blipFill>
            <a:blip r:embed="rId3"/>
            <a:srcRect/>
            <a:stretch>
              <a:fillRect/>
            </a:stretch>
          </p:blipFill>
          <p:spPr bwMode="auto">
            <a:xfrm>
              <a:off x="561976" y="4571306"/>
              <a:ext cx="4143762" cy="1667494"/>
            </a:xfrm>
            <a:prstGeom prst="rect">
              <a:avLst/>
            </a:prstGeom>
            <a:noFill/>
            <a:ln>
              <a:noFill/>
            </a:ln>
            <a:effectLst>
              <a:outerShdw blurRad="101600" dist="63500" dir="2700000" algn="tl" rotWithShape="0">
                <a:prstClr val="black">
                  <a:alpha val="25000"/>
                </a:prstClr>
              </a:outerShdw>
            </a:effectLst>
            <a:extLst>
              <a:ext uri="{909E8E84-426E-40DD-AFC4-6F175D3DCCD1}"/>
              <a:ext uri="{91240B29-F687-4F45-9708-019B960494DF}"/>
            </a:extLst>
          </p:spPr>
        </p:pic>
        <p:sp>
          <p:nvSpPr>
            <p:cNvPr id="33" name="Rectangle 32"/>
            <p:cNvSpPr/>
            <p:nvPr/>
          </p:nvSpPr>
          <p:spPr>
            <a:xfrm>
              <a:off x="561976" y="1220626"/>
              <a:ext cx="4143762" cy="1676054"/>
            </a:xfrm>
            <a:prstGeom prst="rect">
              <a:avLst/>
            </a:prstGeom>
            <a:solidFill>
              <a:schemeClr val="bg1"/>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b="1">
                <a:solidFill>
                  <a:srgbClr val="FFFFFF"/>
                </a:solidFill>
              </a:endParaRPr>
            </a:p>
          </p:txBody>
        </p:sp>
        <p:sp>
          <p:nvSpPr>
            <p:cNvPr id="32" name="Rectangle 31"/>
            <p:cNvSpPr/>
            <p:nvPr/>
          </p:nvSpPr>
          <p:spPr>
            <a:xfrm>
              <a:off x="561976" y="2886694"/>
              <a:ext cx="4143762" cy="1684612"/>
            </a:xfrm>
            <a:prstGeom prst="rect">
              <a:avLst/>
            </a:prstGeom>
            <a:solidFill>
              <a:srgbClr val="E7E7E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b="1">
                <a:solidFill>
                  <a:srgbClr val="FFFFFF"/>
                </a:solidFill>
              </a:endParaRPr>
            </a:p>
          </p:txBody>
        </p:sp>
        <p:sp>
          <p:nvSpPr>
            <p:cNvPr id="17" name="Rectangle 16"/>
            <p:cNvSpPr/>
            <p:nvPr/>
          </p:nvSpPr>
          <p:spPr>
            <a:xfrm>
              <a:off x="4705738" y="1219200"/>
              <a:ext cx="4066787" cy="1676053"/>
            </a:xfrm>
            <a:prstGeom prst="rect">
              <a:avLst/>
            </a:prstGeom>
            <a:solidFill>
              <a:srgbClr val="17458F"/>
            </a:solidFill>
            <a:ln>
              <a:noFill/>
            </a:ln>
            <a:effectLst>
              <a:outerShdw blurRad="101600" dist="63500" dir="27000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b="1">
                <a:solidFill>
                  <a:srgbClr val="FFFFFF"/>
                </a:solidFill>
              </a:endParaRPr>
            </a:p>
          </p:txBody>
        </p:sp>
        <p:pic>
          <p:nvPicPr>
            <p:cNvPr id="118792" name="Picture 14"/>
            <p:cNvPicPr>
              <a:picLocks noChangeAspect="1"/>
            </p:cNvPicPr>
            <p:nvPr/>
          </p:nvPicPr>
          <p:blipFill>
            <a:blip r:embed="rId4"/>
            <a:srcRect/>
            <a:stretch>
              <a:fillRect/>
            </a:stretch>
          </p:blipFill>
          <p:spPr bwMode="auto">
            <a:xfrm>
              <a:off x="973138" y="1426439"/>
              <a:ext cx="3407366" cy="1280163"/>
            </a:xfrm>
            <a:prstGeom prst="rect">
              <a:avLst/>
            </a:prstGeom>
            <a:noFill/>
            <a:ln w="9525">
              <a:noFill/>
              <a:miter lim="800000"/>
              <a:headEnd/>
              <a:tailEnd/>
            </a:ln>
          </p:spPr>
        </p:pic>
        <p:pic>
          <p:nvPicPr>
            <p:cNvPr id="118793" name="Picture 15"/>
            <p:cNvPicPr>
              <a:picLocks noChangeAspect="1"/>
            </p:cNvPicPr>
            <p:nvPr/>
          </p:nvPicPr>
          <p:blipFill>
            <a:blip r:embed="rId5"/>
            <a:srcRect/>
            <a:stretch>
              <a:fillRect/>
            </a:stretch>
          </p:blipFill>
          <p:spPr bwMode="auto">
            <a:xfrm>
              <a:off x="4986142" y="1434346"/>
              <a:ext cx="3407366" cy="1280163"/>
            </a:xfrm>
            <a:prstGeom prst="rect">
              <a:avLst/>
            </a:prstGeom>
            <a:noFill/>
            <a:ln w="9525">
              <a:noFill/>
              <a:miter lim="800000"/>
              <a:headEnd/>
              <a:tailEnd/>
            </a:ln>
          </p:spPr>
        </p:pic>
        <p:pic>
          <p:nvPicPr>
            <p:cNvPr id="118794" name="Picture 17"/>
            <p:cNvPicPr>
              <a:picLocks noChangeAspect="1"/>
            </p:cNvPicPr>
            <p:nvPr/>
          </p:nvPicPr>
          <p:blipFill>
            <a:blip r:embed="rId6"/>
            <a:srcRect/>
            <a:stretch>
              <a:fillRect/>
            </a:stretch>
          </p:blipFill>
          <p:spPr bwMode="auto">
            <a:xfrm>
              <a:off x="973138" y="3055618"/>
              <a:ext cx="3407366" cy="1280163"/>
            </a:xfrm>
            <a:prstGeom prst="rect">
              <a:avLst/>
            </a:prstGeom>
            <a:noFill/>
            <a:ln w="9525">
              <a:noFill/>
              <a:miter lim="800000"/>
              <a:headEnd/>
              <a:tailEnd/>
            </a:ln>
          </p:spPr>
        </p:pic>
        <p:pic>
          <p:nvPicPr>
            <p:cNvPr id="118795" name="Picture 21"/>
            <p:cNvPicPr>
              <a:picLocks noChangeAspect="1"/>
            </p:cNvPicPr>
            <p:nvPr/>
          </p:nvPicPr>
          <p:blipFill>
            <a:blip r:embed="rId7"/>
            <a:srcRect/>
            <a:stretch>
              <a:fillRect/>
            </a:stretch>
          </p:blipFill>
          <p:spPr bwMode="auto">
            <a:xfrm>
              <a:off x="1888469" y="4772054"/>
              <a:ext cx="2433833" cy="914402"/>
            </a:xfrm>
            <a:prstGeom prst="rect">
              <a:avLst/>
            </a:prstGeom>
            <a:noFill/>
            <a:ln w="9525">
              <a:noFill/>
              <a:miter lim="800000"/>
              <a:headEnd/>
              <a:tailEnd/>
            </a:ln>
          </p:spPr>
        </p:pic>
        <p:sp>
          <p:nvSpPr>
            <p:cNvPr id="30" name="Rectangle 29"/>
            <p:cNvSpPr/>
            <p:nvPr/>
          </p:nvSpPr>
          <p:spPr>
            <a:xfrm>
              <a:off x="4705738" y="2895253"/>
              <a:ext cx="4066787" cy="1676054"/>
            </a:xfrm>
            <a:prstGeom prst="rect">
              <a:avLst/>
            </a:prstGeom>
            <a:solidFill>
              <a:srgbClr val="58585A"/>
            </a:solidFill>
            <a:ln>
              <a:noFill/>
            </a:ln>
            <a:effectLst>
              <a:outerShdw blurRad="101600" dist="63500" dir="27000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b="1">
                <a:solidFill>
                  <a:srgbClr val="FFFFFF"/>
                </a:solidFill>
              </a:endParaRPr>
            </a:p>
          </p:txBody>
        </p:sp>
        <p:pic>
          <p:nvPicPr>
            <p:cNvPr id="118797" name="Picture 18"/>
            <p:cNvPicPr>
              <a:picLocks noChangeAspect="1"/>
            </p:cNvPicPr>
            <p:nvPr/>
          </p:nvPicPr>
          <p:blipFill>
            <a:blip r:embed="rId8"/>
            <a:srcRect/>
            <a:stretch>
              <a:fillRect/>
            </a:stretch>
          </p:blipFill>
          <p:spPr bwMode="auto">
            <a:xfrm>
              <a:off x="4986142" y="3059573"/>
              <a:ext cx="3407366" cy="1280163"/>
            </a:xfrm>
            <a:prstGeom prst="rect">
              <a:avLst/>
            </a:prstGeom>
            <a:noFill/>
            <a:ln w="9525">
              <a:noFill/>
              <a:miter lim="800000"/>
              <a:headEnd/>
              <a:tailEnd/>
            </a:ln>
          </p:spPr>
        </p:pic>
        <p:pic>
          <p:nvPicPr>
            <p:cNvPr id="28" name="Picture 7"/>
            <p:cNvPicPr>
              <a:picLocks noChangeAspect="1" noChangeArrowheads="1"/>
            </p:cNvPicPr>
            <p:nvPr/>
          </p:nvPicPr>
          <p:blipFill>
            <a:blip r:embed="rId9"/>
            <a:srcRect/>
            <a:stretch>
              <a:fillRect/>
            </a:stretch>
          </p:blipFill>
          <p:spPr bwMode="auto">
            <a:xfrm>
              <a:off x="4705738" y="4559895"/>
              <a:ext cx="4066787" cy="1686038"/>
            </a:xfrm>
            <a:prstGeom prst="rect">
              <a:avLst/>
            </a:prstGeom>
            <a:noFill/>
            <a:ln>
              <a:noFill/>
            </a:ln>
            <a:effectLst>
              <a:outerShdw blurRad="101600" dist="63500" dir="2700000" algn="tl" rotWithShape="0">
                <a:prstClr val="black">
                  <a:alpha val="25000"/>
                </a:prstClr>
              </a:outerShdw>
            </a:effectLst>
            <a:extLst>
              <a:ext uri="{909E8E84-426E-40DD-AFC4-6F175D3DCCD1}"/>
              <a:ext uri="{91240B29-F687-4F45-9708-019B960494DF}"/>
            </a:extLst>
          </p:spPr>
        </p:pic>
        <p:pic>
          <p:nvPicPr>
            <p:cNvPr id="118799" name="Picture 45"/>
            <p:cNvPicPr>
              <a:picLocks noChangeAspect="1"/>
            </p:cNvPicPr>
            <p:nvPr/>
          </p:nvPicPr>
          <p:blipFill>
            <a:blip r:embed="rId6"/>
            <a:srcRect/>
            <a:stretch>
              <a:fillRect/>
            </a:stretch>
          </p:blipFill>
          <p:spPr bwMode="auto">
            <a:xfrm>
              <a:off x="4985027" y="4790779"/>
              <a:ext cx="2433833" cy="914402"/>
            </a:xfrm>
            <a:prstGeom prst="rect">
              <a:avLst/>
            </a:prstGeom>
            <a:noFill/>
            <a:ln w="9525">
              <a:noFill/>
              <a:miter lim="800000"/>
              <a:headEnd/>
              <a:tailEnd/>
            </a:ln>
          </p:spPr>
        </p:pic>
      </p:grpSp>
      <p:sp>
        <p:nvSpPr>
          <p:cNvPr id="3" name="Rectangle 2"/>
          <p:cNvSpPr/>
          <p:nvPr/>
        </p:nvSpPr>
        <p:spPr>
          <a:xfrm>
            <a:off x="-125413" y="457200"/>
            <a:ext cx="9380538" cy="522288"/>
          </a:xfrm>
          <a:prstGeom prst="rect">
            <a:avLst/>
          </a:prstGeom>
          <a:solidFill>
            <a:srgbClr val="17458F"/>
          </a:solidFill>
          <a:ln>
            <a:noFill/>
          </a:ln>
          <a:effectLst>
            <a:outerShdw blurRad="101600" dist="63500" dir="27000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18801" name="Title 3"/>
          <p:cNvSpPr>
            <a:spLocks noGrp="1"/>
          </p:cNvSpPr>
          <p:nvPr>
            <p:ph type="title" idx="4294967295"/>
          </p:nvPr>
        </p:nvSpPr>
        <p:spPr bwMode="auto">
          <a:xfrm>
            <a:off x="228600" y="457200"/>
            <a:ext cx="8763000" cy="533400"/>
          </a:xfrm>
          <a:prstGeom prst="rect">
            <a:avLst/>
          </a:prstGeom>
          <a:noFill/>
          <a:ln>
            <a:miter lim="800000"/>
            <a:headEnd/>
            <a:tailEnd/>
          </a:ln>
        </p:spPr>
        <p:txBody>
          <a:bodyPr lIns="0" tIns="0" rIns="0" bIns="0" anchor="ctr"/>
          <a:lstStyle/>
          <a:p>
            <a:pPr algn="l"/>
            <a:r>
              <a:rPr lang="en-US" altLang="zh-TW" sz="2200" dirty="0">
                <a:solidFill>
                  <a:schemeClr val="bg1"/>
                </a:solidFill>
                <a:latin typeface="Arial Narrow" pitchFamily="34" charset="0"/>
              </a:rPr>
              <a:t>FLEXIBLE </a:t>
            </a:r>
            <a:r>
              <a:rPr lang="en-US" altLang="zh-TW" sz="2200" b="1" dirty="0">
                <a:solidFill>
                  <a:schemeClr val="bg1"/>
                </a:solidFill>
                <a:latin typeface="Arial Narrow" pitchFamily="34" charset="0"/>
              </a:rPr>
              <a:t>AND</a:t>
            </a:r>
            <a:r>
              <a:rPr lang="en-US" altLang="zh-TW" sz="2200" dirty="0">
                <a:solidFill>
                  <a:schemeClr val="bg1"/>
                </a:solidFill>
                <a:latin typeface="Arial Narrow" pitchFamily="34" charset="0"/>
              </a:rPr>
              <a:t> CONSISTENT</a:t>
            </a:r>
          </a:p>
        </p:txBody>
      </p:sp>
      <p:sp>
        <p:nvSpPr>
          <p:cNvPr id="18" name="文字方塊 17"/>
          <p:cNvSpPr txBox="1"/>
          <p:nvPr/>
        </p:nvSpPr>
        <p:spPr>
          <a:xfrm>
            <a:off x="3995936" y="404664"/>
            <a:ext cx="3456384" cy="584775"/>
          </a:xfrm>
          <a:prstGeom prst="rect">
            <a:avLst/>
          </a:prstGeom>
          <a:noFill/>
        </p:spPr>
        <p:txBody>
          <a:bodyPr wrap="square" rtlCol="0">
            <a:spAutoFit/>
          </a:bodyPr>
          <a:lstStyle/>
          <a:p>
            <a:r>
              <a:rPr lang="zh-TW" altLang="en-US" sz="3200" b="1" dirty="0" smtClean="0">
                <a:solidFill>
                  <a:schemeClr val="bg1"/>
                </a:solidFill>
                <a:latin typeface="標楷體" pitchFamily="65" charset="-120"/>
                <a:ea typeface="標楷體" pitchFamily="65" charset="-120"/>
              </a:rPr>
              <a:t>彈性化與一致化</a:t>
            </a:r>
            <a:endParaRPr lang="zh-TW" altLang="en-US" sz="3200" b="1" dirty="0">
              <a:solidFill>
                <a:schemeClr val="bg1"/>
              </a:solidFill>
              <a:latin typeface="標楷體" pitchFamily="65" charset="-120"/>
              <a:ea typeface="標楷體" pitchFamily="65" charset="-12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84863"/>
            <a:ext cx="3024188" cy="9731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120835" name="Picture 1"/>
          <p:cNvPicPr>
            <a:picLocks noChangeAspect="1"/>
          </p:cNvPicPr>
          <p:nvPr/>
        </p:nvPicPr>
        <p:blipFill>
          <a:blip r:embed="rId3"/>
          <a:srcRect/>
          <a:stretch>
            <a:fillRect/>
          </a:stretch>
        </p:blipFill>
        <p:spPr bwMode="auto">
          <a:xfrm>
            <a:off x="1841500" y="1922463"/>
            <a:ext cx="5434013" cy="2047875"/>
          </a:xfrm>
          <a:prstGeom prst="rect">
            <a:avLst/>
          </a:prstGeom>
          <a:noFill/>
          <a:ln w="9525">
            <a:noFill/>
            <a:miter lim="800000"/>
            <a:headEnd/>
            <a:tailEnd/>
          </a:ln>
        </p:spPr>
      </p:pic>
      <p:sp>
        <p:nvSpPr>
          <p:cNvPr id="120836" name="Title 2"/>
          <p:cNvSpPr>
            <a:spLocks noGrp="1"/>
          </p:cNvSpPr>
          <p:nvPr>
            <p:ph type="title" idx="4294967295"/>
          </p:nvPr>
        </p:nvSpPr>
        <p:spPr bwMode="auto">
          <a:xfrm>
            <a:off x="381000" y="457200"/>
            <a:ext cx="8763000" cy="533400"/>
          </a:xfrm>
          <a:prstGeom prst="rect">
            <a:avLst/>
          </a:prstGeom>
          <a:noFill/>
          <a:ln>
            <a:miter lim="800000"/>
            <a:headEnd/>
            <a:tailEnd/>
          </a:ln>
        </p:spPr>
        <p:txBody>
          <a:bodyPr lIns="0" tIns="0" rIns="0" bIns="0" anchor="ctr"/>
          <a:lstStyle/>
          <a:p>
            <a:pPr algn="l"/>
            <a:r>
              <a:rPr lang="en-US" altLang="zh-TW" sz="2200" b="1" dirty="0">
                <a:solidFill>
                  <a:schemeClr val="bg1"/>
                </a:solidFill>
                <a:latin typeface="Arial Narrow" pitchFamily="34" charset="0"/>
              </a:rPr>
              <a:t>FOUNDATION </a:t>
            </a:r>
            <a:r>
              <a:rPr lang="en-US" altLang="zh-TW" sz="2200" dirty="0" smtClean="0">
                <a:solidFill>
                  <a:schemeClr val="bg1"/>
                </a:solidFill>
                <a:latin typeface="Arial Narrow" pitchFamily="34" charset="0"/>
              </a:rPr>
              <a:t>LOGO</a:t>
            </a:r>
            <a:r>
              <a:rPr lang="zh-TW" altLang="en-US" sz="2200" dirty="0" smtClean="0">
                <a:solidFill>
                  <a:schemeClr val="bg1"/>
                </a:solidFill>
                <a:latin typeface="Arial Narrow" pitchFamily="34" charset="0"/>
              </a:rPr>
              <a:t>  </a:t>
            </a:r>
            <a:r>
              <a:rPr lang="zh-TW" altLang="en-US" sz="2800" b="1" dirty="0" smtClean="0">
                <a:solidFill>
                  <a:schemeClr val="bg1"/>
                </a:solidFill>
                <a:latin typeface="標楷體" pitchFamily="65" charset="-120"/>
                <a:ea typeface="標楷體" pitchFamily="65" charset="-120"/>
              </a:rPr>
              <a:t>扶輪基金會標誌</a:t>
            </a:r>
            <a:endParaRPr lang="en-US" altLang="zh-TW" sz="2800" b="1" dirty="0">
              <a:solidFill>
                <a:schemeClr val="bg1"/>
              </a:solidFill>
              <a:latin typeface="標楷體" pitchFamily="65" charset="-120"/>
              <a:ea typeface="標楷體" pitchFamily="65" charset="-120"/>
            </a:endParaRPr>
          </a:p>
        </p:txBody>
      </p:sp>
      <p:pic>
        <p:nvPicPr>
          <p:cNvPr id="120837" name="Picture 4"/>
          <p:cNvPicPr>
            <a:picLocks noChangeAspect="1"/>
          </p:cNvPicPr>
          <p:nvPr/>
        </p:nvPicPr>
        <p:blipFill>
          <a:blip r:embed="rId4"/>
          <a:srcRect/>
          <a:stretch>
            <a:fillRect/>
          </a:stretch>
        </p:blipFill>
        <p:spPr bwMode="auto">
          <a:xfrm>
            <a:off x="3519488" y="5189538"/>
            <a:ext cx="1843087" cy="695325"/>
          </a:xfrm>
          <a:prstGeom prst="rect">
            <a:avLst/>
          </a:prstGeom>
          <a:noFill/>
          <a:ln w="9525">
            <a:noFill/>
            <a:miter lim="800000"/>
            <a:headEnd/>
            <a:tailEnd/>
          </a:ln>
        </p:spPr>
      </p:pic>
      <p:pic>
        <p:nvPicPr>
          <p:cNvPr id="120838" name="Picture 5"/>
          <p:cNvPicPr>
            <a:picLocks noChangeAspect="1"/>
          </p:cNvPicPr>
          <p:nvPr/>
        </p:nvPicPr>
        <p:blipFill>
          <a:blip r:embed="rId5"/>
          <a:srcRect/>
          <a:stretch>
            <a:fillRect/>
          </a:stretch>
        </p:blipFill>
        <p:spPr bwMode="auto">
          <a:xfrm>
            <a:off x="820738" y="5189538"/>
            <a:ext cx="1844675" cy="695325"/>
          </a:xfrm>
          <a:prstGeom prst="rect">
            <a:avLst/>
          </a:prstGeom>
          <a:noFill/>
          <a:ln w="9525">
            <a:noFill/>
            <a:miter lim="800000"/>
            <a:headEnd/>
            <a:tailEnd/>
          </a:ln>
        </p:spPr>
      </p:pic>
      <p:sp>
        <p:nvSpPr>
          <p:cNvPr id="8" name="Rectangle 7"/>
          <p:cNvSpPr/>
          <p:nvPr/>
        </p:nvSpPr>
        <p:spPr>
          <a:xfrm>
            <a:off x="6283325" y="4865688"/>
            <a:ext cx="2860675" cy="1219200"/>
          </a:xfrm>
          <a:prstGeom prst="rect">
            <a:avLst/>
          </a:prstGeom>
          <a:solidFill>
            <a:srgbClr val="5858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120840" name="Picture 8"/>
          <p:cNvPicPr>
            <a:picLocks noChangeAspect="1"/>
          </p:cNvPicPr>
          <p:nvPr/>
        </p:nvPicPr>
        <p:blipFill>
          <a:blip r:embed="rId6"/>
          <a:srcRect/>
          <a:stretch>
            <a:fillRect/>
          </a:stretch>
        </p:blipFill>
        <p:spPr bwMode="auto">
          <a:xfrm>
            <a:off x="6667500" y="5127625"/>
            <a:ext cx="1843088" cy="6937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idx="4294967295"/>
          </p:nvPr>
        </p:nvSpPr>
        <p:spPr bwMode="auto">
          <a:xfrm>
            <a:off x="381000" y="457200"/>
            <a:ext cx="8763000" cy="533400"/>
          </a:xfrm>
          <a:prstGeom prst="rect">
            <a:avLst/>
          </a:prstGeom>
          <a:noFill/>
          <a:ln>
            <a:miter lim="800000"/>
            <a:headEnd/>
            <a:tailEnd/>
          </a:ln>
        </p:spPr>
        <p:txBody>
          <a:bodyPr lIns="0" tIns="0" rIns="0" bIns="0" anchor="ctr"/>
          <a:lstStyle/>
          <a:p>
            <a:pPr algn="l"/>
            <a:r>
              <a:rPr lang="en-US" altLang="zh-TW" sz="2200" b="1">
                <a:solidFill>
                  <a:schemeClr val="bg1"/>
                </a:solidFill>
                <a:latin typeface="Arial Narrow" pitchFamily="34" charset="0"/>
              </a:rPr>
              <a:t>YOUR </a:t>
            </a:r>
            <a:r>
              <a:rPr lang="en-US" altLang="zh-TW" sz="2200">
                <a:solidFill>
                  <a:schemeClr val="bg1"/>
                </a:solidFill>
                <a:latin typeface="Arial Narrow" pitchFamily="34" charset="0"/>
              </a:rPr>
              <a:t>CLUB LOGO</a:t>
            </a:r>
          </a:p>
        </p:txBody>
      </p:sp>
      <p:pic>
        <p:nvPicPr>
          <p:cNvPr id="4" name="Picture 2"/>
          <p:cNvPicPr>
            <a:picLocks noChangeAspect="1" noChangeArrowheads="1"/>
          </p:cNvPicPr>
          <p:nvPr/>
        </p:nvPicPr>
        <p:blipFill>
          <a:blip r:embed="rId3"/>
          <a:srcRect/>
          <a:stretch>
            <a:fillRect/>
          </a:stretch>
        </p:blipFill>
        <p:spPr bwMode="auto">
          <a:xfrm>
            <a:off x="1547664" y="1196752"/>
            <a:ext cx="5786760" cy="2016224"/>
          </a:xfrm>
          <a:prstGeom prst="rect">
            <a:avLst/>
          </a:prstGeom>
          <a:noFill/>
          <a:ln w="9525">
            <a:noFill/>
            <a:miter lim="800000"/>
            <a:headEnd/>
            <a:tailEnd/>
          </a:ln>
          <a:effectLst/>
        </p:spPr>
      </p:pic>
      <p:pic>
        <p:nvPicPr>
          <p:cNvPr id="1026" name="Picture 2" descr="C:\Users\ortho\Desktop\RI image.png"/>
          <p:cNvPicPr>
            <a:picLocks noChangeAspect="1" noChangeArrowheads="1"/>
          </p:cNvPicPr>
          <p:nvPr/>
        </p:nvPicPr>
        <p:blipFill>
          <a:blip r:embed="rId4"/>
          <a:srcRect/>
          <a:stretch>
            <a:fillRect/>
          </a:stretch>
        </p:blipFill>
        <p:spPr bwMode="auto">
          <a:xfrm>
            <a:off x="3571868" y="4071942"/>
            <a:ext cx="2679924" cy="1026354"/>
          </a:xfrm>
          <a:prstGeom prst="rect">
            <a:avLst/>
          </a:prstGeom>
          <a:noFill/>
        </p:spPr>
      </p:pic>
      <p:sp>
        <p:nvSpPr>
          <p:cNvPr id="7" name="文字方塊 6"/>
          <p:cNvSpPr txBox="1"/>
          <p:nvPr/>
        </p:nvSpPr>
        <p:spPr>
          <a:xfrm>
            <a:off x="3286116" y="4857760"/>
            <a:ext cx="2071702" cy="461665"/>
          </a:xfrm>
          <a:prstGeom prst="rect">
            <a:avLst/>
          </a:prstGeom>
          <a:noFill/>
        </p:spPr>
        <p:txBody>
          <a:bodyPr wrap="square" rtlCol="0">
            <a:spAutoFit/>
          </a:bodyPr>
          <a:lstStyle/>
          <a:p>
            <a:r>
              <a:rPr lang="zh-TW" altLang="en-US" dirty="0" smtClean="0">
                <a:solidFill>
                  <a:schemeClr val="tx2"/>
                </a:solidFill>
                <a:latin typeface="標楷體" pitchFamily="65" charset="-120"/>
                <a:ea typeface="標楷體" pitchFamily="65" charset="-120"/>
              </a:rPr>
              <a:t>  </a:t>
            </a:r>
            <a:r>
              <a:rPr lang="zh-TW" altLang="en-US" b="1" dirty="0" smtClean="0">
                <a:solidFill>
                  <a:schemeClr val="tx2"/>
                </a:solidFill>
                <a:latin typeface="標楷體" pitchFamily="65" charset="-120"/>
                <a:ea typeface="標楷體" pitchFamily="65" charset="-120"/>
              </a:rPr>
              <a:t>板橋北區</a:t>
            </a:r>
            <a:r>
              <a:rPr lang="zh-TW" altLang="en-US" b="1" dirty="0" smtClean="0">
                <a:solidFill>
                  <a:schemeClr val="tx2"/>
                </a:solidFill>
                <a:latin typeface="標楷體" pitchFamily="65" charset="-120"/>
                <a:ea typeface="標楷體" pitchFamily="65" charset="-120"/>
              </a:rPr>
              <a:t>社</a:t>
            </a:r>
            <a:endParaRPr lang="zh-TW" altLang="en-US" b="1" dirty="0">
              <a:solidFill>
                <a:schemeClr val="tx2"/>
              </a:solidFill>
              <a:latin typeface="標楷體" pitchFamily="65" charset="-120"/>
              <a:ea typeface="標楷體" pitchFamily="65" charset="-120"/>
            </a:endParaRPr>
          </a:p>
        </p:txBody>
      </p:sp>
      <p:sp>
        <p:nvSpPr>
          <p:cNvPr id="6" name="文字方塊 5"/>
          <p:cNvSpPr txBox="1"/>
          <p:nvPr/>
        </p:nvSpPr>
        <p:spPr>
          <a:xfrm>
            <a:off x="3923928" y="3861048"/>
            <a:ext cx="1368152" cy="461665"/>
          </a:xfrm>
          <a:prstGeom prst="rect">
            <a:avLst/>
          </a:prstGeom>
          <a:noFill/>
        </p:spPr>
        <p:txBody>
          <a:bodyPr wrap="square" rtlCol="0">
            <a:spAutoFit/>
          </a:bodyPr>
          <a:lstStyle/>
          <a:p>
            <a:r>
              <a:rPr lang="zh-TW" altLang="en-US" b="1" dirty="0" smtClean="0">
                <a:solidFill>
                  <a:schemeClr val="tx2"/>
                </a:solidFill>
                <a:latin typeface="標楷體" pitchFamily="65" charset="-120"/>
                <a:ea typeface="標楷體" pitchFamily="65" charset="-120"/>
              </a:rPr>
              <a:t>新北市</a:t>
            </a:r>
            <a:endParaRPr lang="zh-TW" altLang="en-US" b="1" dirty="0">
              <a:solidFill>
                <a:schemeClr val="tx2"/>
              </a:solidFill>
              <a:latin typeface="標楷體" pitchFamily="65" charset="-120"/>
              <a:ea typeface="標楷體" pitchFamily="65" charset="-12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Footer Placeholder 3"/>
          <p:cNvSpPr txBox="1">
            <a:spLocks noGrp="1"/>
          </p:cNvSpPr>
          <p:nvPr/>
        </p:nvSpPr>
        <p:spPr bwMode="auto">
          <a:xfrm>
            <a:off x="0" y="6457950"/>
            <a:ext cx="9144000" cy="400050"/>
          </a:xfrm>
          <a:prstGeom prst="rect">
            <a:avLst/>
          </a:prstGeom>
          <a:noFill/>
          <a:ln w="9525">
            <a:noFill/>
            <a:miter lim="800000"/>
            <a:headEnd/>
            <a:tailEnd/>
          </a:ln>
        </p:spPr>
        <p:txBody>
          <a:bodyPr lIns="64310" tIns="32155" rIns="64310" bIns="32155"/>
          <a:lstStyle/>
          <a:p>
            <a:r>
              <a:rPr kumimoji="0" lang="en-US" altLang="zh-TW" sz="1300">
                <a:solidFill>
                  <a:schemeClr val="bg1"/>
                </a:solidFill>
                <a:ea typeface="MS PGothic" pitchFamily="34" charset="-128"/>
              </a:rPr>
              <a:t>2013 Pre  Governors-elect Training Seminar | </a:t>
            </a:r>
            <a:fld id="{1646419C-E18A-47AD-83AA-9DCD819E1B45}" type="slidenum">
              <a:rPr kumimoji="0" lang="en-US" altLang="zh-TW" sz="1300">
                <a:solidFill>
                  <a:schemeClr val="bg1"/>
                </a:solidFill>
                <a:ea typeface="MS PGothic" pitchFamily="34" charset="-128"/>
              </a:rPr>
              <a:pPr/>
              <a:t>13</a:t>
            </a:fld>
            <a:endParaRPr kumimoji="0" lang="en-US" altLang="zh-TW" sz="1300">
              <a:solidFill>
                <a:schemeClr val="bg1"/>
              </a:solidFill>
              <a:ea typeface="MS PGothic" pitchFamily="34" charset="-128"/>
            </a:endParaRPr>
          </a:p>
        </p:txBody>
      </p:sp>
      <p:sp>
        <p:nvSpPr>
          <p:cNvPr id="146435" name="Rectangle 2"/>
          <p:cNvSpPr>
            <a:spLocks noGrp="1" noChangeArrowheads="1"/>
          </p:cNvSpPr>
          <p:nvPr>
            <p:ph type="title" idx="4294967295"/>
          </p:nvPr>
        </p:nvSpPr>
        <p:spPr bwMode="auto">
          <a:xfrm>
            <a:off x="0" y="457200"/>
            <a:ext cx="9144000" cy="533400"/>
          </a:xfrm>
          <a:prstGeom prst="rect">
            <a:avLst/>
          </a:prstGeom>
          <a:noFill/>
          <a:ln>
            <a:miter lim="800000"/>
            <a:headEnd/>
            <a:tailEnd/>
          </a:ln>
        </p:spPr>
        <p:txBody>
          <a:bodyPr lIns="0" tIns="0" rIns="0" bIns="0" anchor="ctr"/>
          <a:lstStyle/>
          <a:p>
            <a:r>
              <a:rPr lang="zh-TW" altLang="en-US" b="1" dirty="0" smtClean="0">
                <a:solidFill>
                  <a:schemeClr val="bg1"/>
                </a:solidFill>
                <a:latin typeface="標楷體" pitchFamily="65" charset="-120"/>
                <a:ea typeface="標楷體" pitchFamily="65" charset="-120"/>
                <a:cs typeface="Arial Narrow" pitchFamily="34" charset="0"/>
              </a:rPr>
              <a:t>主要</a:t>
            </a:r>
            <a:r>
              <a:rPr lang="zh-TW" altLang="en-US" b="1" dirty="0">
                <a:solidFill>
                  <a:schemeClr val="bg1"/>
                </a:solidFill>
                <a:latin typeface="標楷體" pitchFamily="65" charset="-120"/>
                <a:ea typeface="標楷體" pitchFamily="65" charset="-120"/>
                <a:cs typeface="Arial Narrow" pitchFamily="34" charset="0"/>
              </a:rPr>
              <a:t>品牌</a:t>
            </a:r>
            <a:r>
              <a:rPr lang="zh-TW" altLang="en-US" b="1" dirty="0" smtClean="0">
                <a:solidFill>
                  <a:schemeClr val="bg1"/>
                </a:solidFill>
                <a:latin typeface="標楷體" pitchFamily="65" charset="-120"/>
                <a:ea typeface="標楷體" pitchFamily="65" charset="-120"/>
                <a:cs typeface="Arial Narrow" pitchFamily="34" charset="0"/>
              </a:rPr>
              <a:t>標誌與卓越</a:t>
            </a:r>
            <a:r>
              <a:rPr lang="zh-TW" altLang="en-US" b="1" dirty="0">
                <a:solidFill>
                  <a:schemeClr val="bg1"/>
                </a:solidFill>
                <a:latin typeface="標楷體" pitchFamily="65" charset="-120"/>
                <a:ea typeface="標楷體" pitchFamily="65" charset="-120"/>
                <a:cs typeface="Arial Narrow" pitchFamily="34" charset="0"/>
              </a:rPr>
              <a:t>標誌</a:t>
            </a:r>
          </a:p>
        </p:txBody>
      </p:sp>
      <p:sp>
        <p:nvSpPr>
          <p:cNvPr id="146436" name="Rectangle 3"/>
          <p:cNvSpPr>
            <a:spLocks noGrp="1" noChangeArrowheads="1"/>
          </p:cNvSpPr>
          <p:nvPr>
            <p:ph type="body" idx="4294967295"/>
          </p:nvPr>
        </p:nvSpPr>
        <p:spPr bwMode="auto">
          <a:xfrm>
            <a:off x="712788" y="1338263"/>
            <a:ext cx="7745412" cy="4232275"/>
          </a:xfrm>
          <a:prstGeom prst="rect">
            <a:avLst/>
          </a:prstGeom>
          <a:noFill/>
          <a:ln>
            <a:miter lim="800000"/>
            <a:headEnd/>
            <a:tailEnd/>
          </a:ln>
        </p:spPr>
        <p:txBody>
          <a:bodyPr lIns="64310" tIns="32155" rIns="64310" bIns="32155"/>
          <a:lstStyle/>
          <a:p>
            <a:pPr>
              <a:lnSpc>
                <a:spcPct val="90000"/>
              </a:lnSpc>
              <a:buFont typeface="Symbol" pitchFamily="18" charset="2"/>
              <a:buChar char=""/>
            </a:pPr>
            <a:endParaRPr lang="zh-TW" altLang="zh-TW" sz="3000">
              <a:solidFill>
                <a:srgbClr val="58585A"/>
              </a:solidFill>
              <a:latin typeface="Georgia" pitchFamily="18" charset="0"/>
              <a:ea typeface="標楷體" pitchFamily="65" charset="-120"/>
              <a:cs typeface="Georgia" pitchFamily="18" charset="0"/>
            </a:endParaRPr>
          </a:p>
        </p:txBody>
      </p:sp>
      <p:pic>
        <p:nvPicPr>
          <p:cNvPr id="146437" name="Picture 2"/>
          <p:cNvPicPr>
            <a:picLocks noChangeAspect="1" noChangeArrowheads="1"/>
          </p:cNvPicPr>
          <p:nvPr/>
        </p:nvPicPr>
        <p:blipFill>
          <a:blip r:embed="rId2"/>
          <a:srcRect/>
          <a:stretch>
            <a:fillRect/>
          </a:stretch>
        </p:blipFill>
        <p:spPr bwMode="auto">
          <a:xfrm>
            <a:off x="1809750" y="1114425"/>
            <a:ext cx="5908675" cy="54387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Footer Placeholder 3"/>
          <p:cNvSpPr txBox="1">
            <a:spLocks noGrp="1"/>
          </p:cNvSpPr>
          <p:nvPr/>
        </p:nvSpPr>
        <p:spPr bwMode="auto">
          <a:xfrm>
            <a:off x="0" y="6457950"/>
            <a:ext cx="9144000" cy="400050"/>
          </a:xfrm>
          <a:prstGeom prst="rect">
            <a:avLst/>
          </a:prstGeom>
          <a:noFill/>
          <a:ln w="9525">
            <a:noFill/>
            <a:miter lim="800000"/>
            <a:headEnd/>
            <a:tailEnd/>
          </a:ln>
        </p:spPr>
        <p:txBody>
          <a:bodyPr lIns="64310" tIns="32155" rIns="64310" bIns="32155"/>
          <a:lstStyle/>
          <a:p>
            <a:r>
              <a:rPr kumimoji="0" lang="en-US" altLang="zh-TW" sz="1300">
                <a:solidFill>
                  <a:schemeClr val="bg1"/>
                </a:solidFill>
                <a:ea typeface="MS PGothic" pitchFamily="34" charset="-128"/>
              </a:rPr>
              <a:t>2013 Pre  Governors-elect Training Seminar | </a:t>
            </a:r>
            <a:fld id="{05DF506B-06BA-498B-80B5-520225A2ED01}" type="slidenum">
              <a:rPr kumimoji="0" lang="en-US" altLang="zh-TW" sz="1300">
                <a:solidFill>
                  <a:schemeClr val="bg1"/>
                </a:solidFill>
                <a:ea typeface="MS PGothic" pitchFamily="34" charset="-128"/>
              </a:rPr>
              <a:pPr/>
              <a:t>14</a:t>
            </a:fld>
            <a:endParaRPr kumimoji="0" lang="en-US" altLang="zh-TW" sz="1300">
              <a:solidFill>
                <a:schemeClr val="bg1"/>
              </a:solidFill>
              <a:ea typeface="MS PGothic" pitchFamily="34" charset="-128"/>
            </a:endParaRPr>
          </a:p>
        </p:txBody>
      </p:sp>
      <p:sp>
        <p:nvSpPr>
          <p:cNvPr id="152579" name="Rectangle 2"/>
          <p:cNvSpPr>
            <a:spLocks noGrp="1" noChangeArrowheads="1"/>
          </p:cNvSpPr>
          <p:nvPr>
            <p:ph type="title" idx="4294967295"/>
          </p:nvPr>
        </p:nvSpPr>
        <p:spPr bwMode="auto">
          <a:xfrm>
            <a:off x="0" y="457200"/>
            <a:ext cx="9144000" cy="533400"/>
          </a:xfrm>
          <a:prstGeom prst="rect">
            <a:avLst/>
          </a:prstGeom>
          <a:noFill/>
          <a:ln>
            <a:miter lim="800000"/>
            <a:headEnd/>
            <a:tailEnd/>
          </a:ln>
        </p:spPr>
        <p:txBody>
          <a:bodyPr lIns="0" tIns="0" rIns="0" bIns="0" anchor="ctr"/>
          <a:lstStyle/>
          <a:p>
            <a:r>
              <a:rPr lang="zh-TW" altLang="en-US" b="1">
                <a:solidFill>
                  <a:schemeClr val="bg1"/>
                </a:solidFill>
                <a:latin typeface="標楷體" pitchFamily="65" charset="-120"/>
                <a:ea typeface="標楷體" pitchFamily="65" charset="-120"/>
                <a:cs typeface="Arial Narrow" pitchFamily="34" charset="0"/>
              </a:rPr>
              <a:t>扶輪社社員名牌：</a:t>
            </a:r>
          </a:p>
        </p:txBody>
      </p:sp>
      <p:sp>
        <p:nvSpPr>
          <p:cNvPr id="152580" name="Rectangle 3"/>
          <p:cNvSpPr>
            <a:spLocks noGrp="1" noChangeArrowheads="1"/>
          </p:cNvSpPr>
          <p:nvPr>
            <p:ph type="body" idx="4294967295"/>
          </p:nvPr>
        </p:nvSpPr>
        <p:spPr bwMode="auto">
          <a:xfrm>
            <a:off x="712788" y="1338263"/>
            <a:ext cx="7745412" cy="4232275"/>
          </a:xfrm>
          <a:prstGeom prst="rect">
            <a:avLst/>
          </a:prstGeom>
          <a:noFill/>
          <a:ln>
            <a:miter lim="800000"/>
            <a:headEnd/>
            <a:tailEnd/>
          </a:ln>
        </p:spPr>
        <p:txBody>
          <a:bodyPr lIns="64310" tIns="32155" rIns="64310" bIns="32155"/>
          <a:lstStyle/>
          <a:p>
            <a:pPr>
              <a:lnSpc>
                <a:spcPct val="90000"/>
              </a:lnSpc>
              <a:buFont typeface="Symbol" pitchFamily="18" charset="2"/>
              <a:buChar char=""/>
            </a:pPr>
            <a:endParaRPr lang="zh-TW" altLang="zh-TW" sz="3000">
              <a:solidFill>
                <a:srgbClr val="58585A"/>
              </a:solidFill>
              <a:latin typeface="Georgia" pitchFamily="18" charset="0"/>
              <a:ea typeface="標楷體" pitchFamily="65" charset="-120"/>
              <a:cs typeface="Georgia" pitchFamily="18" charset="0"/>
            </a:endParaRPr>
          </a:p>
        </p:txBody>
      </p:sp>
      <p:pic>
        <p:nvPicPr>
          <p:cNvPr id="152581" name="Picture 2"/>
          <p:cNvPicPr>
            <a:picLocks noChangeAspect="1" noChangeArrowheads="1"/>
          </p:cNvPicPr>
          <p:nvPr/>
        </p:nvPicPr>
        <p:blipFill>
          <a:blip r:embed="rId2"/>
          <a:srcRect/>
          <a:stretch>
            <a:fillRect/>
          </a:stretch>
        </p:blipFill>
        <p:spPr bwMode="auto">
          <a:xfrm>
            <a:off x="0" y="1295400"/>
            <a:ext cx="9144000" cy="50577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2725" y="1911350"/>
            <a:ext cx="8702675" cy="3840163"/>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9459" name="AutoShape 2"/>
          <p:cNvSpPr>
            <a:spLocks noChangeArrowheads="1"/>
          </p:cNvSpPr>
          <p:nvPr/>
        </p:nvSpPr>
        <p:spPr bwMode="auto">
          <a:xfrm>
            <a:off x="6111875" y="3152775"/>
            <a:ext cx="365125" cy="1006475"/>
          </a:xfrm>
          <a:prstGeom prst="upArrow">
            <a:avLst>
              <a:gd name="adj1" fmla="val 50000"/>
              <a:gd name="adj2" fmla="val 68913"/>
            </a:avLst>
          </a:prstGeom>
          <a:solidFill>
            <a:srgbClr val="008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19460" name="AutoShape 3"/>
          <p:cNvSpPr>
            <a:spLocks noChangeArrowheads="1"/>
          </p:cNvSpPr>
          <p:nvPr/>
        </p:nvSpPr>
        <p:spPr bwMode="auto">
          <a:xfrm>
            <a:off x="6477000" y="2062163"/>
            <a:ext cx="365125" cy="1006475"/>
          </a:xfrm>
          <a:prstGeom prst="upArrow">
            <a:avLst>
              <a:gd name="adj1" fmla="val 50000"/>
              <a:gd name="adj2" fmla="val 68913"/>
            </a:avLst>
          </a:prstGeom>
          <a:solidFill>
            <a:srgbClr val="008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19461" name="AutoShape 4"/>
          <p:cNvSpPr>
            <a:spLocks noChangeArrowheads="1"/>
          </p:cNvSpPr>
          <p:nvPr/>
        </p:nvSpPr>
        <p:spPr bwMode="auto">
          <a:xfrm>
            <a:off x="4700588" y="3479800"/>
            <a:ext cx="365125" cy="1006475"/>
          </a:xfrm>
          <a:prstGeom prst="upArrow">
            <a:avLst>
              <a:gd name="adj1" fmla="val 50000"/>
              <a:gd name="adj2" fmla="val 68913"/>
            </a:avLst>
          </a:prstGeom>
          <a:solidFill>
            <a:srgbClr val="008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19462" name="AutoShape 5"/>
          <p:cNvSpPr>
            <a:spLocks noChangeArrowheads="1"/>
          </p:cNvSpPr>
          <p:nvPr/>
        </p:nvSpPr>
        <p:spPr bwMode="auto">
          <a:xfrm>
            <a:off x="2687638" y="3844925"/>
            <a:ext cx="365125" cy="1006475"/>
          </a:xfrm>
          <a:prstGeom prst="upArrow">
            <a:avLst>
              <a:gd name="adj1" fmla="val 50000"/>
              <a:gd name="adj2" fmla="val 68913"/>
            </a:avLst>
          </a:prstGeom>
          <a:solidFill>
            <a:srgbClr val="008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19463" name="AutoShape 7"/>
          <p:cNvSpPr>
            <a:spLocks noChangeArrowheads="1"/>
          </p:cNvSpPr>
          <p:nvPr/>
        </p:nvSpPr>
        <p:spPr bwMode="auto">
          <a:xfrm>
            <a:off x="7566025" y="4443413"/>
            <a:ext cx="365125" cy="822325"/>
          </a:xfrm>
          <a:prstGeom prst="downArrow">
            <a:avLst>
              <a:gd name="adj1" fmla="val 50000"/>
              <a:gd name="adj2" fmla="val 56304"/>
            </a:avLst>
          </a:prstGeom>
          <a:solidFill>
            <a:srgbClr val="800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19464" name="AutoShape 8"/>
          <p:cNvSpPr>
            <a:spLocks noChangeArrowheads="1"/>
          </p:cNvSpPr>
          <p:nvPr/>
        </p:nvSpPr>
        <p:spPr bwMode="auto">
          <a:xfrm>
            <a:off x="7410450" y="2657475"/>
            <a:ext cx="365125" cy="822325"/>
          </a:xfrm>
          <a:prstGeom prst="downArrow">
            <a:avLst>
              <a:gd name="adj1" fmla="val 50000"/>
              <a:gd name="adj2" fmla="val 56304"/>
            </a:avLst>
          </a:prstGeom>
          <a:solidFill>
            <a:srgbClr val="800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19465" name="AutoShape 10"/>
          <p:cNvSpPr>
            <a:spLocks noChangeArrowheads="1"/>
          </p:cNvSpPr>
          <p:nvPr/>
        </p:nvSpPr>
        <p:spPr bwMode="auto">
          <a:xfrm>
            <a:off x="1758950" y="2343150"/>
            <a:ext cx="365125" cy="822325"/>
          </a:xfrm>
          <a:prstGeom prst="downArrow">
            <a:avLst>
              <a:gd name="adj1" fmla="val 50000"/>
              <a:gd name="adj2" fmla="val 56304"/>
            </a:avLst>
          </a:prstGeom>
          <a:solidFill>
            <a:srgbClr val="800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44042" name="Title 4"/>
          <p:cNvSpPr>
            <a:spLocks noGrp="1"/>
          </p:cNvSpPr>
          <p:nvPr>
            <p:ph type="title" idx="4294967295"/>
          </p:nvPr>
        </p:nvSpPr>
        <p:spPr bwMode="auto">
          <a:xfrm>
            <a:off x="685800" y="457200"/>
            <a:ext cx="8382000" cy="533400"/>
          </a:xfrm>
          <a:prstGeom prst="rect">
            <a:avLst/>
          </a:prstGeom>
          <a:noFill/>
          <a:ln>
            <a:miter lim="800000"/>
            <a:headEnd/>
            <a:tailEnd/>
          </a:ln>
        </p:spPr>
        <p:txBody>
          <a:bodyPr lIns="0" tIns="0" rIns="0" bIns="0" anchor="ctr"/>
          <a:lstStyle/>
          <a:p>
            <a:pPr algn="l"/>
            <a:r>
              <a:rPr lang="en-US" altLang="zh-TW" sz="2400" b="1" dirty="0">
                <a:solidFill>
                  <a:srgbClr val="FFFFFF"/>
                </a:solidFill>
                <a:latin typeface="Arial Narrow" pitchFamily="34" charset="0"/>
                <a:cs typeface="Arial" pitchFamily="34" charset="0"/>
              </a:rPr>
              <a:t>              </a:t>
            </a:r>
            <a:r>
              <a:rPr lang="en-US" altLang="zh-TW" sz="3200" b="1" dirty="0">
                <a:solidFill>
                  <a:srgbClr val="FFFFFF"/>
                </a:solidFill>
                <a:latin typeface="Arial Narrow" pitchFamily="34" charset="0"/>
                <a:cs typeface="Arial" pitchFamily="34" charset="0"/>
              </a:rPr>
              <a:t>MIXED RESULTS   </a:t>
            </a:r>
            <a:r>
              <a:rPr lang="zh-TW" altLang="en-US" sz="3200" b="1" dirty="0">
                <a:solidFill>
                  <a:srgbClr val="FFFFFF"/>
                </a:solidFill>
                <a:latin typeface="Arial Narrow" pitchFamily="34" charset="0"/>
                <a:cs typeface="Arial" pitchFamily="34" charset="0"/>
              </a:rPr>
              <a:t>全 球 社 員 發 展 </a:t>
            </a:r>
            <a:r>
              <a:rPr lang="zh-TW" altLang="en-US" sz="3200" b="1" dirty="0" smtClean="0">
                <a:solidFill>
                  <a:srgbClr val="FFFFFF"/>
                </a:solidFill>
                <a:latin typeface="Arial Narrow" pitchFamily="34" charset="0"/>
                <a:cs typeface="Arial" pitchFamily="34" charset="0"/>
              </a:rPr>
              <a:t>現況</a:t>
            </a:r>
            <a:endParaRPr lang="zh-TW" altLang="en-US" sz="3200" b="1" dirty="0">
              <a:solidFill>
                <a:schemeClr val="bg1"/>
              </a:solidFill>
              <a:latin typeface="Arial Narrow" pitchFamily="34" charset="0"/>
              <a:cs typeface="Arial" pitchFamily="34" charset="0"/>
            </a:endParaRPr>
          </a:p>
        </p:txBody>
      </p:sp>
      <p:sp>
        <p:nvSpPr>
          <p:cNvPr id="12" name="Left-Right Arrow 11"/>
          <p:cNvSpPr>
            <a:spLocks noChangeArrowheads="1"/>
          </p:cNvSpPr>
          <p:nvPr/>
        </p:nvSpPr>
        <p:spPr bwMode="auto">
          <a:xfrm>
            <a:off x="4267200" y="2530475"/>
            <a:ext cx="822325" cy="365125"/>
          </a:xfrm>
          <a:prstGeom prst="leftRightArrow">
            <a:avLst>
              <a:gd name="adj1" fmla="val 50000"/>
              <a:gd name="adj2" fmla="val 49996"/>
            </a:avLst>
          </a:prstGeom>
          <a:solidFill>
            <a:schemeClr val="accent2"/>
          </a:solidFill>
          <a:ln w="9525">
            <a:solidFill>
              <a:schemeClr val="tx2"/>
            </a:solidFill>
            <a:miter lim="800000"/>
            <a:headEnd/>
            <a:tailEnd/>
          </a:ln>
          <a:effectLst>
            <a:outerShdw dist="23000" dir="5400000" rotWithShape="0">
              <a:srgbClr val="808080">
                <a:alpha val="34998"/>
              </a:srgbClr>
            </a:outerShdw>
          </a:effectLst>
        </p:spPr>
        <p:txBody>
          <a:bodyPr anchor="ctr"/>
          <a:lstStyle/>
          <a:p>
            <a:pPr algn="ctr"/>
            <a:endParaRPr kumimoji="0" lang="zh-TW" altLang="zh-TW" sz="2400">
              <a:solidFill>
                <a:srgbClr val="FFFFFF"/>
              </a:solidFill>
              <a:latin typeface="Calibri" pitchFamily="34" charset="0"/>
              <a:ea typeface="ヒラギノ角ゴ Pro W3" pitchFamily="-65"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3"/>
          <p:cNvSpPr>
            <a:spLocks noGrp="1"/>
          </p:cNvSpPr>
          <p:nvPr>
            <p:ph type="title" idx="4294967295"/>
          </p:nvPr>
        </p:nvSpPr>
        <p:spPr bwMode="auto">
          <a:xfrm>
            <a:off x="0" y="457200"/>
            <a:ext cx="9144000" cy="533400"/>
          </a:xfrm>
          <a:prstGeom prst="rect">
            <a:avLst/>
          </a:prstGeom>
          <a:noFill/>
          <a:ln>
            <a:miter lim="800000"/>
            <a:headEnd/>
            <a:tailEnd/>
          </a:ln>
        </p:spPr>
        <p:txBody>
          <a:bodyPr lIns="0" tIns="0" rIns="0" bIns="0" anchor="ctr"/>
          <a:lstStyle/>
          <a:p>
            <a:pPr algn="l"/>
            <a:r>
              <a:rPr lang="en-US" altLang="zh-TW" sz="2800" dirty="0">
                <a:solidFill>
                  <a:schemeClr val="bg1"/>
                </a:solidFill>
                <a:latin typeface="MS PGothic" pitchFamily="34" charset="-128"/>
              </a:rPr>
              <a:t>      </a:t>
            </a:r>
            <a:r>
              <a:rPr lang="zh-TW" altLang="en-US" sz="3000" b="1" dirty="0">
                <a:solidFill>
                  <a:schemeClr val="bg1"/>
                </a:solidFill>
                <a:latin typeface="標楷體" pitchFamily="65" charset="-120"/>
                <a:ea typeface="標楷體" pitchFamily="65" charset="-120"/>
              </a:rPr>
              <a:t>全 球 社 員 發 展 狀 況  </a:t>
            </a:r>
            <a:r>
              <a:rPr lang="en-US" altLang="zh-TW" sz="3000" b="1" dirty="0">
                <a:solidFill>
                  <a:schemeClr val="bg1"/>
                </a:solidFill>
                <a:latin typeface="MS PGothic" pitchFamily="34" charset="-128"/>
              </a:rPr>
              <a:t>(2003.6.30 - 2014.3.31)</a:t>
            </a:r>
          </a:p>
        </p:txBody>
      </p:sp>
      <p:graphicFrame>
        <p:nvGraphicFramePr>
          <p:cNvPr id="6" name="內容版面配置區 5"/>
          <p:cNvGraphicFramePr>
            <a:graphicFrameLocks noGrp="1"/>
          </p:cNvGraphicFramePr>
          <p:nvPr>
            <p:ph idx="4294967295"/>
          </p:nvPr>
        </p:nvGraphicFramePr>
        <p:xfrm>
          <a:off x="539552" y="1219200"/>
          <a:ext cx="8147248" cy="2019300"/>
        </p:xfrm>
        <a:graphic>
          <a:graphicData uri="http://schemas.openxmlformats.org/drawingml/2006/table">
            <a:tbl>
              <a:tblPr/>
              <a:tblGrid>
                <a:gridCol w="1289248"/>
                <a:gridCol w="1371600"/>
                <a:gridCol w="1371600"/>
                <a:gridCol w="1371600"/>
                <a:gridCol w="1371600"/>
                <a:gridCol w="1371600"/>
              </a:tblGrid>
              <a:tr h="7874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Arial" pitchFamily="34" charset="0"/>
                          <a:ea typeface="新細明體" pitchFamily="18" charset="-120"/>
                        </a:rPr>
                        <a:t>2003</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新細明體" pitchFamily="18" charset="-120"/>
                        </a:rPr>
                        <a:t>2004</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新細明體" pitchFamily="18" charset="-120"/>
                          <a:cs typeface="Arial" pitchFamily="34" charset="0"/>
                        </a:rPr>
                        <a:t>2005</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新細明體" pitchFamily="18" charset="-120"/>
                        </a:rPr>
                        <a:t>2006</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新細明體" pitchFamily="18" charset="-120"/>
                        </a:rPr>
                        <a:t>2007</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新細明體" pitchFamily="18" charset="-120"/>
                        </a:rPr>
                        <a:t>2008</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84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647700">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dirty="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dirty="0" smtClean="0">
                          <a:ln>
                            <a:noFill/>
                          </a:ln>
                          <a:solidFill>
                            <a:srgbClr val="FF0000"/>
                          </a:solidFill>
                          <a:effectLst/>
                          <a:latin typeface="Arial" pitchFamily="34" charset="0"/>
                          <a:ea typeface="Arial Unicode MS" pitchFamily="34" charset="-120"/>
                          <a:cs typeface="Arial" pitchFamily="34" charset="0"/>
                        </a:rPr>
                        <a:t>1,227,545</a:t>
                      </a:r>
                      <a:r>
                        <a:rPr kumimoji="1" lang="en-US" altLang="zh-TW" sz="2000" b="1" i="0" u="none" strike="noStrike" cap="none" normalizeH="0" baseline="0" dirty="0" smtClean="0">
                          <a:ln>
                            <a:noFill/>
                          </a:ln>
                          <a:solidFill>
                            <a:srgbClr val="1B1A11"/>
                          </a:solidFill>
                          <a:effectLst/>
                          <a:latin typeface="Arial" pitchFamily="34" charset="0"/>
                          <a:ea typeface="Arial Unicode MS" pitchFamily="34" charset="-120"/>
                          <a:cs typeface="Arial" pitchFamily="34" charset="0"/>
                        </a:rPr>
                        <a:t>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1,219,532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1,224,297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1,222,788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1,224,168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1,231,483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bl>
          </a:graphicData>
        </a:graphic>
      </p:graphicFrame>
      <p:graphicFrame>
        <p:nvGraphicFramePr>
          <p:cNvPr id="7" name="內容版面配置區 5"/>
          <p:cNvGraphicFramePr>
            <a:graphicFrameLocks noGrp="1"/>
          </p:cNvGraphicFramePr>
          <p:nvPr/>
        </p:nvGraphicFramePr>
        <p:xfrm>
          <a:off x="457200" y="3581400"/>
          <a:ext cx="8229600" cy="2019300"/>
        </p:xfrm>
        <a:graphic>
          <a:graphicData uri="http://schemas.openxmlformats.org/drawingml/2006/table">
            <a:tbl>
              <a:tblPr/>
              <a:tblGrid>
                <a:gridCol w="1371600"/>
                <a:gridCol w="1371600"/>
                <a:gridCol w="1371600"/>
                <a:gridCol w="1371600"/>
                <a:gridCol w="1371600"/>
                <a:gridCol w="1371600"/>
              </a:tblGrid>
              <a:tr h="787400">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dirty="0" smtClean="0">
                          <a:ln>
                            <a:noFill/>
                          </a:ln>
                          <a:solidFill>
                            <a:srgbClr val="1B1A11"/>
                          </a:solidFill>
                          <a:effectLst/>
                          <a:latin typeface="Arial" pitchFamily="34" charset="0"/>
                          <a:ea typeface="Arial Unicode MS" pitchFamily="34" charset="-120"/>
                          <a:cs typeface="Arial" pitchFamily="34" charset="0"/>
                        </a:rPr>
                        <a:t>2009</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2010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2011</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2012</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2013</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Arial" pitchFamily="34" charset="0"/>
                          <a:ea typeface="Arial Unicode MS" pitchFamily="34" charset="-120"/>
                          <a:cs typeface="Arial" pitchFamily="34" charset="0"/>
                        </a:rPr>
                        <a:t>2014.6.30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84200">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647700">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1,234,527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1,227,563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1,223,413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1,227,189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1,208,660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kern="1200" cap="none" normalizeH="0" baseline="0" dirty="0" smtClean="0">
                          <a:ln>
                            <a:noFill/>
                          </a:ln>
                          <a:solidFill>
                            <a:srgbClr val="FF0000"/>
                          </a:solidFill>
                          <a:effectLst/>
                          <a:latin typeface="Arial" pitchFamily="34" charset="0"/>
                          <a:ea typeface="Arial Unicode MS" pitchFamily="34" charset="-120"/>
                          <a:cs typeface="Arial" pitchFamily="34" charset="0"/>
                        </a:rPr>
                        <a:t>1,213,288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3"/>
          <p:cNvSpPr>
            <a:spLocks noGrp="1"/>
          </p:cNvSpPr>
          <p:nvPr>
            <p:ph type="title" idx="4294967295"/>
          </p:nvPr>
        </p:nvSpPr>
        <p:spPr bwMode="auto">
          <a:xfrm>
            <a:off x="0" y="457200"/>
            <a:ext cx="9144000" cy="533400"/>
          </a:xfrm>
          <a:prstGeom prst="rect">
            <a:avLst/>
          </a:prstGeom>
          <a:noFill/>
          <a:ln>
            <a:miter lim="800000"/>
            <a:headEnd/>
            <a:tailEnd/>
          </a:ln>
        </p:spPr>
        <p:txBody>
          <a:bodyPr lIns="0" tIns="0" rIns="0" bIns="0" anchor="ctr"/>
          <a:lstStyle/>
          <a:p>
            <a:pPr algn="l"/>
            <a:r>
              <a:rPr lang="en-US" altLang="zh-TW" sz="2800" b="1">
                <a:solidFill>
                  <a:schemeClr val="bg1"/>
                </a:solidFill>
                <a:latin typeface="Arial Narrow" pitchFamily="34" charset="0"/>
              </a:rPr>
              <a:t>          </a:t>
            </a:r>
            <a:r>
              <a:rPr lang="zh-TW" altLang="en-US" sz="3000" b="1">
                <a:solidFill>
                  <a:schemeClr val="bg1"/>
                </a:solidFill>
                <a:latin typeface="Arial Narrow" pitchFamily="34" charset="0"/>
              </a:rPr>
              <a:t>全 球 社 員 二 年 存 活 率     </a:t>
            </a:r>
            <a:r>
              <a:rPr lang="en-US" altLang="zh-TW" sz="3000" b="1">
                <a:solidFill>
                  <a:schemeClr val="bg1"/>
                </a:solidFill>
                <a:latin typeface="Arial Narrow" pitchFamily="34" charset="0"/>
              </a:rPr>
              <a:t>(2010.7.1 ~ 2012.6.30)</a:t>
            </a:r>
          </a:p>
        </p:txBody>
      </p:sp>
      <p:graphicFrame>
        <p:nvGraphicFramePr>
          <p:cNvPr id="2" name="內容版面配置區 1"/>
          <p:cNvGraphicFramePr>
            <a:graphicFrameLocks noGrp="1"/>
          </p:cNvGraphicFramePr>
          <p:nvPr>
            <p:ph idx="4294967295"/>
          </p:nvPr>
        </p:nvGraphicFramePr>
        <p:xfrm>
          <a:off x="1524000" y="1143000"/>
          <a:ext cx="6172200" cy="1625954"/>
        </p:xfrm>
        <a:graphic>
          <a:graphicData uri="http://schemas.openxmlformats.org/drawingml/2006/table">
            <a:tbl>
              <a:tblPr/>
              <a:tblGrid>
                <a:gridCol w="2057400"/>
                <a:gridCol w="2057400"/>
                <a:gridCol w="2057400"/>
              </a:tblGrid>
              <a:tr h="792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社友數</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2010.7.1</a:t>
                      </a:r>
                      <a:endParaRPr kumimoji="1" lang="en-US" altLang="zh-TW" sz="2800" b="1" i="0" u="none" strike="noStrike" cap="none" normalizeH="0" baseline="0" smtClean="0">
                        <a:ln>
                          <a:noFill/>
                        </a:ln>
                        <a:solidFill>
                          <a:srgbClr val="FFFFFF"/>
                        </a:solidFill>
                        <a:effectLst/>
                        <a:latin typeface="Arial" pitchFamily="34" charset="0"/>
                        <a:ea typeface="新細明體" pitchFamily="18" charset="-120"/>
                      </a:endParaRP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原社友退社人數</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1" lang="en-US" altLang="zh-TW" sz="1800" b="1" i="0" u="none" strike="noStrike" cap="none" normalizeH="0" baseline="0" smtClean="0">
                        <a:ln>
                          <a:noFill/>
                        </a:ln>
                        <a:solidFill>
                          <a:srgbClr val="FFFFFF"/>
                        </a:solidFill>
                        <a:effectLst/>
                        <a:latin typeface="Arial" pitchFamily="34" charset="0"/>
                        <a:ea typeface="新細明體" pitchFamily="18" charset="-120"/>
                      </a:endParaRP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原社友退社百分比</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zh-TW" sz="18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t>
                      </a:r>
                      <a:endParaRPr kumimoji="1" lang="en-US" altLang="zh-TW" sz="1800" b="1" i="0" u="none" strike="noStrike" cap="none" normalizeH="0" baseline="0" smtClean="0">
                        <a:ln>
                          <a:noFill/>
                        </a:ln>
                        <a:solidFill>
                          <a:srgbClr val="FFFFFF"/>
                        </a:solidFill>
                        <a:effectLst/>
                        <a:latin typeface="Arial" pitchFamily="34" charset="0"/>
                        <a:ea typeface="新細明體" pitchFamily="18" charset="-120"/>
                      </a:endParaRP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33438">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1,197,636</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217,276</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18.14%</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graphicFrame>
        <p:nvGraphicFramePr>
          <p:cNvPr id="6" name="內容版面配置區 1"/>
          <p:cNvGraphicFramePr>
            <a:graphicFrameLocks noGrp="1"/>
          </p:cNvGraphicFramePr>
          <p:nvPr/>
        </p:nvGraphicFramePr>
        <p:xfrm>
          <a:off x="609600" y="2971800"/>
          <a:ext cx="8001000" cy="1625954"/>
        </p:xfrm>
        <a:graphic>
          <a:graphicData uri="http://schemas.openxmlformats.org/drawingml/2006/table">
            <a:tbl>
              <a:tblPr/>
              <a:tblGrid>
                <a:gridCol w="2000250"/>
                <a:gridCol w="1885950"/>
                <a:gridCol w="2114550"/>
                <a:gridCol w="2000250"/>
              </a:tblGrid>
              <a:tr h="792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新社友入社人數</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1" lang="en-US" altLang="zh-TW" sz="1800" b="1" i="0" u="none" strike="noStrike" cap="none" normalizeH="0" baseline="0" smtClean="0">
                        <a:ln>
                          <a:noFill/>
                        </a:ln>
                        <a:solidFill>
                          <a:srgbClr val="FFFFFF"/>
                        </a:solidFill>
                        <a:effectLst/>
                        <a:latin typeface="Arial" pitchFamily="34" charset="0"/>
                        <a:ea typeface="新細明體" pitchFamily="18" charset="-120"/>
                      </a:endParaRP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新社友退社人數</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1" lang="en-US" altLang="zh-TW" sz="1800" b="1" i="0" u="none" strike="noStrike" cap="none" normalizeH="0" baseline="0" smtClean="0">
                        <a:ln>
                          <a:noFill/>
                        </a:ln>
                        <a:solidFill>
                          <a:srgbClr val="FFFFFF"/>
                        </a:solidFill>
                        <a:effectLst/>
                        <a:latin typeface="Arial" pitchFamily="34" charset="0"/>
                        <a:ea typeface="新細明體" pitchFamily="18" charset="-120"/>
                      </a:endParaRP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新社友退社百分比</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zh-TW" sz="18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t>
                      </a: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社友數</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2012.6.30</a:t>
                      </a:r>
                      <a:endParaRPr kumimoji="1" lang="en-US" altLang="zh-TW" sz="2800" b="1" i="0" u="none" strike="noStrike" cap="none" normalizeH="0" baseline="0" smtClean="0">
                        <a:ln>
                          <a:noFill/>
                        </a:ln>
                        <a:solidFill>
                          <a:srgbClr val="FFFFFF"/>
                        </a:solidFill>
                        <a:effectLst/>
                        <a:latin typeface="Arial" pitchFamily="34" charset="0"/>
                        <a:ea typeface="新細明體" pitchFamily="18" charset="-120"/>
                      </a:endParaRP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33438">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261,002</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44,127</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16.91%</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1,197,235</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graphicFrame>
        <p:nvGraphicFramePr>
          <p:cNvPr id="3" name="表格 2"/>
          <p:cNvGraphicFramePr>
            <a:graphicFrameLocks noGrp="1"/>
          </p:cNvGraphicFramePr>
          <p:nvPr/>
        </p:nvGraphicFramePr>
        <p:xfrm>
          <a:off x="1600200" y="4800600"/>
          <a:ext cx="6096000" cy="1203325"/>
        </p:xfrm>
        <a:graphic>
          <a:graphicData uri="http://schemas.openxmlformats.org/drawingml/2006/table">
            <a:tbl>
              <a:tblPr/>
              <a:tblGrid>
                <a:gridCol w="6096000"/>
              </a:tblGrid>
              <a:tr h="5207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smtClean="0">
                          <a:ln>
                            <a:noFill/>
                          </a:ln>
                          <a:solidFill>
                            <a:srgbClr val="FF0000"/>
                          </a:solidFill>
                          <a:effectLst/>
                          <a:latin typeface="Arial" pitchFamily="34" charset="0"/>
                          <a:ea typeface="新細明體" pitchFamily="18" charset="-120"/>
                        </a:rPr>
                        <a:t>二年淨流失</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826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dirty="0" smtClean="0">
                          <a:ln>
                            <a:noFill/>
                          </a:ln>
                          <a:solidFill>
                            <a:srgbClr val="FF0000"/>
                          </a:solidFill>
                          <a:effectLst/>
                          <a:latin typeface="Arial" pitchFamily="34" charset="0"/>
                          <a:ea typeface="新細明體" pitchFamily="18" charset="-120"/>
                          <a:cs typeface="Arial" pitchFamily="34" charset="0"/>
                        </a:rPr>
                        <a:t>-401</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3"/>
          <p:cNvSpPr>
            <a:spLocks noGrp="1"/>
          </p:cNvSpPr>
          <p:nvPr>
            <p:ph type="title" idx="4294967295"/>
          </p:nvPr>
        </p:nvSpPr>
        <p:spPr bwMode="auto">
          <a:xfrm>
            <a:off x="0" y="457200"/>
            <a:ext cx="9144000" cy="533400"/>
          </a:xfrm>
          <a:prstGeom prst="rect">
            <a:avLst/>
          </a:prstGeom>
          <a:noFill/>
          <a:ln>
            <a:miter lim="800000"/>
            <a:headEnd/>
            <a:tailEnd/>
          </a:ln>
        </p:spPr>
        <p:txBody>
          <a:bodyPr lIns="0" tIns="0" rIns="0" bIns="0" anchor="ctr"/>
          <a:lstStyle/>
          <a:p>
            <a:pPr algn="l"/>
            <a:r>
              <a:rPr lang="en-US" altLang="zh-TW" sz="2800" dirty="0">
                <a:solidFill>
                  <a:schemeClr val="bg1"/>
                </a:solidFill>
                <a:latin typeface="標楷體" pitchFamily="65" charset="-120"/>
                <a:ea typeface="標楷體" pitchFamily="65" charset="-120"/>
              </a:rPr>
              <a:t>      </a:t>
            </a:r>
            <a:r>
              <a:rPr lang="en-US" altLang="zh-TW" sz="2800" dirty="0" smtClean="0">
                <a:solidFill>
                  <a:schemeClr val="bg1"/>
                </a:solidFill>
                <a:latin typeface="標楷體" pitchFamily="65" charset="-120"/>
                <a:ea typeface="標楷體" pitchFamily="65" charset="-120"/>
              </a:rPr>
              <a:t>     </a:t>
            </a:r>
            <a:r>
              <a:rPr lang="zh-TW" altLang="en-US" sz="2800" b="1" dirty="0">
                <a:solidFill>
                  <a:schemeClr val="bg1"/>
                </a:solidFill>
                <a:latin typeface="標楷體" pitchFamily="65" charset="-120"/>
                <a:ea typeface="標楷體" pitchFamily="65" charset="-120"/>
              </a:rPr>
              <a:t>全  球  社  員  性  別  比  例</a:t>
            </a:r>
          </a:p>
        </p:txBody>
      </p:sp>
      <p:graphicFrame>
        <p:nvGraphicFramePr>
          <p:cNvPr id="2" name="內容版面配置區 1"/>
          <p:cNvGraphicFramePr>
            <a:graphicFrameLocks noGrp="1"/>
          </p:cNvGraphicFramePr>
          <p:nvPr>
            <p:ph idx="4294967295"/>
          </p:nvPr>
        </p:nvGraphicFramePr>
        <p:xfrm>
          <a:off x="457200" y="1447800"/>
          <a:ext cx="8229600" cy="3771900"/>
        </p:xfrm>
        <a:graphic>
          <a:graphicData uri="http://schemas.openxmlformats.org/drawingml/2006/table">
            <a:tbl>
              <a:tblPr/>
              <a:tblGrid>
                <a:gridCol w="1295400"/>
                <a:gridCol w="1055688"/>
                <a:gridCol w="1176337"/>
                <a:gridCol w="1174750"/>
                <a:gridCol w="1176338"/>
                <a:gridCol w="1174750"/>
                <a:gridCol w="1176337"/>
              </a:tblGrid>
              <a:tr h="914400">
                <a:tc gridSpan="7">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1" i="0" u="none" strike="noStrike" cap="none" normalizeH="0" baseline="0" dirty="0" smtClean="0">
                          <a:ln>
                            <a:noFill/>
                          </a:ln>
                          <a:solidFill>
                            <a:srgbClr val="FFFFFF"/>
                          </a:solidFill>
                          <a:effectLst/>
                          <a:latin typeface="Arial" pitchFamily="34" charset="0"/>
                          <a:ea typeface="ヒラギノ角ゴ Pro W3" pitchFamily="-65" charset="-128"/>
                          <a:cs typeface="Arial" pitchFamily="34" charset="0"/>
                        </a:rPr>
                        <a:t>Gender  </a:t>
                      </a:r>
                      <a:r>
                        <a:rPr kumimoji="1" lang="zh-TW" altLang="en-US" sz="3200" b="1" i="0" u="none" strike="noStrike" cap="none" normalizeH="0" baseline="0" dirty="0" smtClean="0">
                          <a:ln>
                            <a:noFill/>
                          </a:ln>
                          <a:solidFill>
                            <a:srgbClr val="FFFFFF"/>
                          </a:solidFill>
                          <a:effectLst/>
                          <a:latin typeface="Arial" pitchFamily="34" charset="0"/>
                          <a:ea typeface="ヒラギノ角ゴ Pro W3" pitchFamily="-65" charset="-128"/>
                          <a:cs typeface="Arial" pitchFamily="34" charset="0"/>
                        </a:rPr>
                        <a:t>性   別</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9144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rPr>
                        <a:t>    </a:t>
                      </a:r>
                      <a:r>
                        <a:rPr kumimoji="1" lang="zh-TW" altLang="en-US" sz="2400" b="1" i="0" u="none" strike="noStrike" cap="none" normalizeH="0" baseline="0" smtClean="0">
                          <a:ln>
                            <a:noFill/>
                          </a:ln>
                          <a:solidFill>
                            <a:srgbClr val="000000"/>
                          </a:solidFill>
                          <a:effectLst/>
                          <a:latin typeface="Arial" pitchFamily="34" charset="0"/>
                          <a:ea typeface="新細明體" pitchFamily="18" charset="-120"/>
                        </a:rPr>
                        <a:t>年度</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rgbClr val="FF0000"/>
                          </a:solidFill>
                          <a:effectLst/>
                          <a:latin typeface="Arial" pitchFamily="34" charset="0"/>
                          <a:ea typeface="新細明體" pitchFamily="18" charset="-120"/>
                          <a:cs typeface="Arial" pitchFamily="34" charset="0"/>
                        </a:rPr>
                        <a:t>2003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2006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2009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2012</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2013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rgbClr val="FF0000"/>
                          </a:solidFill>
                          <a:effectLst/>
                          <a:latin typeface="Arial" pitchFamily="34" charset="0"/>
                          <a:ea typeface="新細明體" pitchFamily="18" charset="-120"/>
                          <a:cs typeface="Arial" pitchFamily="34" charset="0"/>
                        </a:rPr>
                        <a:t>2014</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9525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Males</a:t>
                      </a:r>
                    </a:p>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rPr>
                        <a:t>    </a:t>
                      </a:r>
                      <a:r>
                        <a:rPr kumimoji="1" lang="zh-TW" altLang="en-US" sz="2400" b="1" i="0" u="none" strike="noStrike" cap="none" normalizeH="0" baseline="0" smtClean="0">
                          <a:ln>
                            <a:noFill/>
                          </a:ln>
                          <a:solidFill>
                            <a:srgbClr val="000000"/>
                          </a:solidFill>
                          <a:effectLst/>
                          <a:latin typeface="Arial" pitchFamily="34" charset="0"/>
                          <a:ea typeface="新細明體" pitchFamily="18" charset="-120"/>
                        </a:rPr>
                        <a:t>男性</a:t>
                      </a:r>
                      <a:endParaRPr kumimoji="1" lang="zh-TW" altLang="en-US" sz="2400" b="1" i="0" u="none" strike="noStrike" cap="none" normalizeH="0" baseline="0" smtClean="0">
                        <a:ln>
                          <a:noFill/>
                        </a:ln>
                        <a:solidFill>
                          <a:srgbClr val="000000"/>
                        </a:solidFill>
                        <a:effectLst/>
                        <a:latin typeface="Arial" pitchFamily="34" charset="0"/>
                        <a:ea typeface="ヒラギノ角ゴ Pro W3" pitchFamily="-65" charset="-128"/>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87%</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82%</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9906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ヒラギノ角ゴ Pro W3" pitchFamily="-65" charset="-128"/>
                          <a:cs typeface="Arial" pitchFamily="34" charset="0"/>
                        </a:rPr>
                        <a:t>Females</a:t>
                      </a:r>
                    </a:p>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ヒラギノ角ゴ Pro W3" pitchFamily="-65" charset="-128"/>
                          <a:cs typeface="Arial" pitchFamily="34" charset="0"/>
                        </a:rPr>
                        <a:t>    </a:t>
                      </a:r>
                      <a:r>
                        <a:rPr kumimoji="1" lang="zh-TW" altLang="en-US" sz="2400" b="1" i="0" u="none" strike="noStrike" cap="none" normalizeH="0" baseline="0" smtClean="0">
                          <a:ln>
                            <a:noFill/>
                          </a:ln>
                          <a:solidFill>
                            <a:srgbClr val="000000"/>
                          </a:solidFill>
                          <a:effectLst/>
                          <a:latin typeface="Arial" pitchFamily="34" charset="0"/>
                          <a:ea typeface="ヒラギノ角ゴ Pro W3" pitchFamily="-65" charset="-128"/>
                          <a:cs typeface="Arial" pitchFamily="34" charset="0"/>
                        </a:rPr>
                        <a:t>女性</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18%</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3"/>
          <p:cNvSpPr>
            <a:spLocks noGrp="1"/>
          </p:cNvSpPr>
          <p:nvPr>
            <p:ph type="title" idx="4294967295"/>
          </p:nvPr>
        </p:nvSpPr>
        <p:spPr bwMode="auto">
          <a:xfrm>
            <a:off x="0" y="457200"/>
            <a:ext cx="9144000" cy="533400"/>
          </a:xfrm>
          <a:prstGeom prst="rect">
            <a:avLst/>
          </a:prstGeom>
          <a:noFill/>
          <a:ln>
            <a:miter lim="800000"/>
            <a:headEnd/>
            <a:tailEnd/>
          </a:ln>
        </p:spPr>
        <p:txBody>
          <a:bodyPr lIns="0" tIns="0" rIns="0" bIns="0" anchor="ctr"/>
          <a:lstStyle/>
          <a:p>
            <a:pPr algn="l"/>
            <a:r>
              <a:rPr lang="en-US" altLang="zh-TW" sz="2800" dirty="0">
                <a:solidFill>
                  <a:schemeClr val="bg1"/>
                </a:solidFill>
                <a:latin typeface="標楷體" pitchFamily="65" charset="-120"/>
                <a:ea typeface="標楷體" pitchFamily="65" charset="-120"/>
              </a:rPr>
              <a:t> </a:t>
            </a:r>
            <a:r>
              <a:rPr lang="zh-TW" altLang="en-US" sz="2800" dirty="0" smtClean="0">
                <a:solidFill>
                  <a:schemeClr val="bg1"/>
                </a:solidFill>
                <a:latin typeface="標楷體" pitchFamily="65" charset="-120"/>
                <a:ea typeface="標楷體" pitchFamily="65" charset="-120"/>
              </a:rPr>
              <a:t>     </a:t>
            </a:r>
            <a:r>
              <a:rPr lang="zh-TW" altLang="en-US" sz="2800" b="1" dirty="0" smtClean="0">
                <a:solidFill>
                  <a:schemeClr val="bg1"/>
                </a:solidFill>
                <a:latin typeface="標楷體" pitchFamily="65" charset="-120"/>
                <a:ea typeface="標楷體" pitchFamily="65" charset="-120"/>
              </a:rPr>
              <a:t>全 球 社 員 前二十 名 國 </a:t>
            </a:r>
            <a:r>
              <a:rPr lang="zh-TW" altLang="en-US" sz="2800" b="1" dirty="0">
                <a:solidFill>
                  <a:schemeClr val="bg1"/>
                </a:solidFill>
                <a:latin typeface="標楷體" pitchFamily="65" charset="-120"/>
                <a:ea typeface="標楷體" pitchFamily="65" charset="-120"/>
              </a:rPr>
              <a:t>家  </a:t>
            </a:r>
            <a:r>
              <a:rPr lang="en-US" altLang="zh-TW" sz="3200" b="1" dirty="0">
                <a:solidFill>
                  <a:schemeClr val="bg1"/>
                </a:solidFill>
                <a:latin typeface="Arial Narrow" pitchFamily="34" charset="0"/>
              </a:rPr>
              <a:t>(2013.12.31)</a:t>
            </a:r>
          </a:p>
        </p:txBody>
      </p:sp>
      <p:graphicFrame>
        <p:nvGraphicFramePr>
          <p:cNvPr id="50255" name="Group 79"/>
          <p:cNvGraphicFramePr>
            <a:graphicFrameLocks noGrp="1"/>
          </p:cNvGraphicFramePr>
          <p:nvPr>
            <p:ph idx="4294967295"/>
          </p:nvPr>
        </p:nvGraphicFramePr>
        <p:xfrm>
          <a:off x="304800" y="1406525"/>
          <a:ext cx="4343400" cy="4918075"/>
        </p:xfrm>
        <a:graphic>
          <a:graphicData uri="http://schemas.openxmlformats.org/drawingml/2006/table">
            <a:tbl>
              <a:tblPr/>
              <a:tblGrid>
                <a:gridCol w="2514600"/>
                <a:gridCol w="1828800"/>
              </a:tblGrid>
              <a:tr h="422275">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Country  </a:t>
                      </a:r>
                      <a:r>
                        <a:rPr kumimoji="1" lang="zh-TW" altLang="en-US"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國家</a:t>
                      </a:r>
                    </a:p>
                  </a:txBody>
                  <a:tcPr marL="9525" marR="9525" marT="952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Member  </a:t>
                      </a:r>
                      <a:r>
                        <a:rPr kumimoji="1" lang="zh-TW" altLang="en-US"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社員</a:t>
                      </a:r>
                    </a:p>
                  </a:txBody>
                  <a:tcPr marL="9525" marR="9525" marT="952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1.  United States</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335,827</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2.  India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123,341</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37147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3. Japan</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88,303</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6672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4. Korea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59,300</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5. Brazil</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55,656</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6. Germany</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52,641</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7. England</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41,155</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8. Italy</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40,004</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9. France</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32,422</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10. Australia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30,852</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bl>
          </a:graphicData>
        </a:graphic>
      </p:graphicFrame>
      <p:graphicFrame>
        <p:nvGraphicFramePr>
          <p:cNvPr id="6" name="內容版面配置區 2"/>
          <p:cNvGraphicFramePr>
            <a:graphicFrameLocks noGrp="1"/>
          </p:cNvGraphicFramePr>
          <p:nvPr/>
        </p:nvGraphicFramePr>
        <p:xfrm>
          <a:off x="4800600" y="1406525"/>
          <a:ext cx="4114800" cy="4918075"/>
        </p:xfrm>
        <a:graphic>
          <a:graphicData uri="http://schemas.openxmlformats.org/drawingml/2006/table">
            <a:tbl>
              <a:tblPr/>
              <a:tblGrid>
                <a:gridCol w="2057400"/>
                <a:gridCol w="2057400"/>
              </a:tblGrid>
              <a:tr h="422275">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chemeClr val="bg1"/>
                          </a:solidFill>
                          <a:effectLst/>
                          <a:latin typeface="Arial" pitchFamily="34" charset="0"/>
                          <a:ea typeface="ヒラギノ角ゴ Pro W3" pitchFamily="-65" charset="-128"/>
                          <a:cs typeface="Arial" pitchFamily="34" charset="0"/>
                        </a:rPr>
                        <a:t>Country </a:t>
                      </a:r>
                      <a:r>
                        <a:rPr kumimoji="1" lang="zh-TW" altLang="en-US" sz="2000" b="1" i="0" u="none" strike="noStrike" cap="none" normalizeH="0" baseline="0" dirty="0" smtClean="0">
                          <a:ln>
                            <a:noFill/>
                          </a:ln>
                          <a:solidFill>
                            <a:schemeClr val="bg1"/>
                          </a:solidFill>
                          <a:effectLst/>
                          <a:latin typeface="Arial" pitchFamily="34" charset="0"/>
                          <a:ea typeface="ヒラギノ角ゴ Pro W3" pitchFamily="-65" charset="-128"/>
                          <a:cs typeface="Arial" pitchFamily="34" charset="0"/>
                        </a:rPr>
                        <a:t>國家</a:t>
                      </a:r>
                    </a:p>
                  </a:txBody>
                  <a:tcPr marL="9525" marR="9525" marT="952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Member  </a:t>
                      </a:r>
                      <a:r>
                        <a:rPr kumimoji="1" lang="zh-TW" altLang="en-US"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社員</a:t>
                      </a:r>
                      <a:r>
                        <a:rPr kumimoji="1" lang="en-US" altLang="ja-JP"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 </a:t>
                      </a:r>
                      <a:endParaRPr kumimoji="1" lang="zh-TW" altLang="en-US"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endParaRPr>
                    </a:p>
                  </a:txBody>
                  <a:tcPr marL="9525" marR="9525" marT="952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Arial" pitchFamily="34" charset="0"/>
                          <a:ea typeface="ヒラギノ角ゴ Pro W3" pitchFamily="-65" charset="-128"/>
                          <a:cs typeface="Arial" pitchFamily="34" charset="0"/>
                        </a:rPr>
                        <a:t>11. Taiwan</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Arial" pitchFamily="34" charset="0"/>
                          <a:ea typeface="新細明體" pitchFamily="18" charset="-120"/>
                          <a:cs typeface="Arial" pitchFamily="34" charset="0"/>
                        </a:rPr>
                        <a:t>30,418</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12. Sweden</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25,939</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37147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13. Canada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25,115</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6672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14. Philippines</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21,835</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15. Netherlands</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18,570</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16. Switzerland</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12,492</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17. Norway</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11,366</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18. Argentina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10,993</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19. Finland</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10,877</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20. Denmark</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10,875</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457200"/>
            <a:ext cx="8763000" cy="533400"/>
          </a:xfrm>
        </p:spPr>
        <p:txBody>
          <a:bodyPr/>
          <a:lstStyle/>
          <a:p>
            <a:pPr algn="ctr"/>
            <a:r>
              <a:rPr lang="zh-TW" altLang="en-US" sz="4000" dirty="0" smtClean="0">
                <a:latin typeface="標楷體" pitchFamily="65" charset="-120"/>
                <a:ea typeface="標楷體" pitchFamily="65" charset="-120"/>
              </a:rPr>
              <a:t>公 式 訪 問</a:t>
            </a:r>
            <a:endParaRPr lang="zh-TW" altLang="en-US" sz="4000" dirty="0">
              <a:latin typeface="標楷體" pitchFamily="65" charset="-120"/>
              <a:ea typeface="標楷體" pitchFamily="65" charset="-120"/>
            </a:endParaRPr>
          </a:p>
        </p:txBody>
      </p:sp>
      <p:sp>
        <p:nvSpPr>
          <p:cNvPr id="4" name="文字方塊 3"/>
          <p:cNvSpPr txBox="1"/>
          <p:nvPr/>
        </p:nvSpPr>
        <p:spPr>
          <a:xfrm>
            <a:off x="0" y="1268760"/>
            <a:ext cx="9144000" cy="8956298"/>
          </a:xfrm>
          <a:prstGeom prst="rect">
            <a:avLst/>
          </a:prstGeom>
          <a:noFill/>
        </p:spPr>
        <p:txBody>
          <a:bodyPr wrap="square" rtlCol="0">
            <a:spAutoFit/>
          </a:bodyPr>
          <a:lstStyle/>
          <a:p>
            <a:pPr algn="ctr"/>
            <a:r>
              <a:rPr lang="zh-TW" altLang="en-US" sz="2800" dirty="0" smtClean="0">
                <a:solidFill>
                  <a:schemeClr val="tx2"/>
                </a:solidFill>
                <a:latin typeface="+mn-lt"/>
              </a:rPr>
              <a:t> </a:t>
            </a:r>
            <a:r>
              <a:rPr lang="en-US" altLang="zh-TW" sz="2800" b="1" dirty="0" smtClean="0">
                <a:solidFill>
                  <a:srgbClr val="00246C"/>
                </a:solidFill>
                <a:latin typeface="+mn-lt"/>
              </a:rPr>
              <a:t>Paul Harris (1868-1947)</a:t>
            </a:r>
          </a:p>
          <a:p>
            <a:pPr algn="ctr"/>
            <a:endParaRPr lang="en-US" altLang="zh-TW" sz="2800" b="1" dirty="0" smtClean="0">
              <a:solidFill>
                <a:srgbClr val="00246C"/>
              </a:solidFill>
              <a:latin typeface="+mn-lt"/>
            </a:endParaRPr>
          </a:p>
          <a:p>
            <a:r>
              <a:rPr lang="zh-TW" altLang="en-US" sz="2800" dirty="0" smtClean="0">
                <a:solidFill>
                  <a:schemeClr val="tx2"/>
                </a:solidFill>
                <a:latin typeface="+mj-lt"/>
              </a:rPr>
              <a:t>     </a:t>
            </a:r>
            <a:r>
              <a:rPr lang="en-US" altLang="zh-TW" sz="2800" b="1" dirty="0" smtClean="0">
                <a:solidFill>
                  <a:schemeClr val="tx2"/>
                </a:solidFill>
                <a:latin typeface="+mn-lt"/>
              </a:rPr>
              <a:t>Whatever Rotary may mean to us, to the world, it will be   </a:t>
            </a:r>
          </a:p>
          <a:p>
            <a:r>
              <a:rPr lang="en-US" altLang="zh-TW" sz="2800" b="1" dirty="0" smtClean="0">
                <a:solidFill>
                  <a:schemeClr val="tx2"/>
                </a:solidFill>
                <a:latin typeface="+mn-lt"/>
              </a:rPr>
              <a:t>               known by the results it achieves.  </a:t>
            </a:r>
            <a:endParaRPr lang="en-US" altLang="zh-TW" b="1" dirty="0" smtClean="0">
              <a:solidFill>
                <a:schemeClr val="tx2"/>
              </a:solidFill>
              <a:latin typeface="標楷體" pitchFamily="65" charset="-120"/>
              <a:ea typeface="標楷體" pitchFamily="65" charset="-120"/>
            </a:endParaRPr>
          </a:p>
          <a:p>
            <a:r>
              <a:rPr lang="zh-TW" altLang="en-US" b="1" dirty="0" smtClean="0">
                <a:solidFill>
                  <a:schemeClr val="tx2"/>
                </a:solidFill>
                <a:latin typeface="標楷體" pitchFamily="65" charset="-120"/>
                <a:ea typeface="標楷體" pitchFamily="65" charset="-120"/>
              </a:rPr>
              <a:t>   </a:t>
            </a:r>
            <a:endParaRPr lang="en-US" altLang="zh-TW" b="1" dirty="0" smtClean="0">
              <a:solidFill>
                <a:schemeClr val="tx2"/>
              </a:solidFill>
              <a:latin typeface="標楷體" pitchFamily="65" charset="-120"/>
              <a:ea typeface="標楷體" pitchFamily="65" charset="-120"/>
            </a:endParaRPr>
          </a:p>
          <a:p>
            <a:r>
              <a:rPr lang="en-US" altLang="zh-TW" sz="2800" b="1" dirty="0" smtClean="0">
                <a:solidFill>
                  <a:schemeClr val="tx2"/>
                </a:solidFill>
                <a:latin typeface="標楷體" pitchFamily="65" charset="-120"/>
                <a:ea typeface="標楷體" pitchFamily="65" charset="-120"/>
              </a:rPr>
              <a:t>    </a:t>
            </a:r>
            <a:r>
              <a:rPr lang="zh-TW" altLang="en-US" b="1" dirty="0" smtClean="0">
                <a:solidFill>
                  <a:schemeClr val="tx2"/>
                </a:solidFill>
                <a:latin typeface="標楷體" pitchFamily="65" charset="-120"/>
                <a:ea typeface="標楷體" pitchFamily="65" charset="-120"/>
              </a:rPr>
              <a:t>扶輪對我們、對世人的意義，在於扶輪所成就的事、物。</a:t>
            </a:r>
            <a:endParaRPr lang="en-US" altLang="zh-TW" b="1" dirty="0" smtClean="0">
              <a:solidFill>
                <a:schemeClr val="tx2"/>
              </a:solidFill>
              <a:latin typeface="標楷體" pitchFamily="65" charset="-120"/>
              <a:ea typeface="標楷體" pitchFamily="65" charset="-120"/>
            </a:endParaRPr>
          </a:p>
          <a:p>
            <a:endParaRPr lang="en-US" altLang="zh-TW" sz="2800" b="1" dirty="0" smtClean="0">
              <a:solidFill>
                <a:schemeClr val="tx2"/>
              </a:solidFill>
              <a:latin typeface="+mj-lt"/>
              <a:ea typeface="標楷體" pitchFamily="65" charset="-120"/>
            </a:endParaRPr>
          </a:p>
          <a:p>
            <a:r>
              <a:rPr lang="en-US" altLang="zh-TW" sz="2800" b="1" dirty="0" smtClean="0">
                <a:solidFill>
                  <a:schemeClr val="tx2"/>
                </a:solidFill>
                <a:latin typeface="+mj-lt"/>
                <a:ea typeface="標楷體" pitchFamily="65" charset="-120"/>
              </a:rPr>
              <a:t>    </a:t>
            </a:r>
            <a:r>
              <a:rPr lang="en-US" altLang="zh-TW" sz="2800" b="1" dirty="0" smtClean="0">
                <a:solidFill>
                  <a:schemeClr val="tx2"/>
                </a:solidFill>
                <a:latin typeface="+mj-lt"/>
              </a:rPr>
              <a:t>This is a changing world, we must be prepared to change </a:t>
            </a:r>
          </a:p>
          <a:p>
            <a:r>
              <a:rPr lang="en-US" altLang="zh-TW" sz="2800" b="1" dirty="0" smtClean="0">
                <a:solidFill>
                  <a:schemeClr val="tx2"/>
                </a:solidFill>
                <a:latin typeface="+mj-lt"/>
              </a:rPr>
              <a:t>                with it.  </a:t>
            </a:r>
          </a:p>
          <a:p>
            <a:r>
              <a:rPr lang="en-US" altLang="zh-TW" b="1" dirty="0" smtClean="0">
                <a:solidFill>
                  <a:schemeClr val="tx2"/>
                </a:solidFill>
              </a:rPr>
              <a:t>                                       </a:t>
            </a:r>
          </a:p>
          <a:p>
            <a:r>
              <a:rPr lang="en-US" altLang="zh-TW" b="1" dirty="0" smtClean="0">
                <a:solidFill>
                  <a:schemeClr val="tx2"/>
                </a:solidFill>
              </a:rPr>
              <a:t>               </a:t>
            </a:r>
            <a:r>
              <a:rPr lang="zh-TW" altLang="en-US" sz="2800" b="1" dirty="0" smtClean="0">
                <a:solidFill>
                  <a:schemeClr val="tx2"/>
                </a:solidFill>
                <a:latin typeface="標楷體" pitchFamily="65" charset="-120"/>
                <a:ea typeface="標楷體" pitchFamily="65" charset="-120"/>
              </a:rPr>
              <a:t>國際扶輪需隨時調整以面對這變動的時代</a:t>
            </a:r>
            <a:r>
              <a:rPr lang="en-US" altLang="zh-TW" sz="2800" b="1" dirty="0" smtClean="0">
                <a:latin typeface="標楷體" pitchFamily="65" charset="-120"/>
                <a:ea typeface="標楷體" pitchFamily="65" charset="-120"/>
              </a:rPr>
              <a:t>          </a:t>
            </a:r>
            <a:endParaRPr lang="zh-TW" altLang="en-US" sz="2800" b="1" dirty="0" smtClean="0">
              <a:latin typeface="標楷體" pitchFamily="65" charset="-120"/>
              <a:ea typeface="標楷體" pitchFamily="65" charset="-120"/>
            </a:endParaRPr>
          </a:p>
          <a:p>
            <a:endParaRPr lang="en-US" altLang="zh-TW" b="1" dirty="0" smtClean="0">
              <a:solidFill>
                <a:schemeClr val="tx2"/>
              </a:solidFill>
              <a:latin typeface="標楷體" pitchFamily="65" charset="-120"/>
              <a:ea typeface="標楷體" pitchFamily="65" charset="-120"/>
            </a:endParaRPr>
          </a:p>
          <a:p>
            <a:endParaRPr lang="en-US" altLang="zh-TW" sz="3600" b="1" dirty="0" smtClean="0">
              <a:solidFill>
                <a:schemeClr val="tx2"/>
              </a:solidFill>
              <a:latin typeface="標楷體" pitchFamily="65" charset="-120"/>
              <a:ea typeface="標楷體" pitchFamily="65" charset="-120"/>
            </a:endParaRPr>
          </a:p>
          <a:p>
            <a:endParaRPr lang="en-US" altLang="zh-TW" sz="3600" b="1" dirty="0" smtClean="0">
              <a:solidFill>
                <a:schemeClr val="tx2"/>
              </a:solidFill>
              <a:latin typeface="標楷體" pitchFamily="65" charset="-120"/>
              <a:ea typeface="標楷體" pitchFamily="65" charset="-120"/>
            </a:endParaRPr>
          </a:p>
          <a:p>
            <a:endParaRPr lang="en-US" altLang="zh-TW" sz="3600" b="1" dirty="0" smtClean="0">
              <a:solidFill>
                <a:schemeClr val="tx2"/>
              </a:solidFill>
              <a:latin typeface="標楷體" pitchFamily="65" charset="-120"/>
              <a:ea typeface="標楷體" pitchFamily="65" charset="-120"/>
            </a:endParaRPr>
          </a:p>
          <a:p>
            <a:endParaRPr lang="en-US" altLang="zh-TW" sz="3600" b="1" dirty="0" smtClean="0">
              <a:solidFill>
                <a:schemeClr val="tx2"/>
              </a:solidFill>
              <a:latin typeface="標楷體" pitchFamily="65" charset="-120"/>
              <a:ea typeface="標楷體" pitchFamily="65" charset="-120"/>
            </a:endParaRPr>
          </a:p>
          <a:p>
            <a:endParaRPr lang="en-US" altLang="zh-TW" sz="3600" b="1" dirty="0" smtClean="0">
              <a:solidFill>
                <a:schemeClr val="tx2"/>
              </a:solidFill>
              <a:latin typeface="標楷體" pitchFamily="65" charset="-120"/>
              <a:ea typeface="標楷體" pitchFamily="65" charset="-120"/>
            </a:endParaRPr>
          </a:p>
          <a:p>
            <a:endParaRPr lang="en-US" altLang="zh-TW" sz="3600" b="1" dirty="0" smtClean="0">
              <a:solidFill>
                <a:schemeClr val="tx2"/>
              </a:solidFill>
              <a:latin typeface="標楷體" pitchFamily="65" charset="-120"/>
              <a:ea typeface="標楷體" pitchFamily="65" charset="-120"/>
            </a:endParaRPr>
          </a:p>
          <a:p>
            <a:r>
              <a:rPr lang="en-US" altLang="zh-TW" sz="3600" b="1" dirty="0" smtClean="0">
                <a:latin typeface="標楷體" pitchFamily="65" charset="-120"/>
                <a:ea typeface="標楷體" pitchFamily="65" charset="-120"/>
              </a:rPr>
              <a:t>          </a:t>
            </a:r>
            <a:endParaRPr lang="zh-TW" altLang="en-US" sz="3600" b="1" dirty="0">
              <a:latin typeface="標楷體" pitchFamily="65" charset="-120"/>
              <a:ea typeface="標楷體" pitchFamily="65" charset="-120"/>
            </a:endParaRPr>
          </a:p>
        </p:txBody>
      </p:sp>
      <p:pic>
        <p:nvPicPr>
          <p:cNvPr id="3074" name="Picture 2"/>
          <p:cNvPicPr>
            <a:picLocks noChangeAspect="1" noChangeArrowheads="1"/>
          </p:cNvPicPr>
          <p:nvPr/>
        </p:nvPicPr>
        <p:blipFill>
          <a:blip r:embed="rId2"/>
          <a:srcRect/>
          <a:stretch>
            <a:fillRect/>
          </a:stretch>
        </p:blipFill>
        <p:spPr bwMode="auto">
          <a:xfrm>
            <a:off x="144463" y="6093296"/>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3"/>
          <p:cNvSpPr>
            <a:spLocks noGrp="1"/>
          </p:cNvSpPr>
          <p:nvPr>
            <p:ph type="title" idx="4294967295"/>
          </p:nvPr>
        </p:nvSpPr>
        <p:spPr bwMode="auto">
          <a:xfrm>
            <a:off x="0" y="457200"/>
            <a:ext cx="9220200" cy="609600"/>
          </a:xfrm>
          <a:prstGeom prst="rect">
            <a:avLst/>
          </a:prstGeom>
          <a:noFill/>
          <a:ln>
            <a:miter lim="800000"/>
            <a:headEnd/>
            <a:tailEnd/>
          </a:ln>
        </p:spPr>
        <p:txBody>
          <a:bodyPr lIns="0" tIns="0" rIns="0" bIns="0" anchor="ctr"/>
          <a:lstStyle/>
          <a:p>
            <a:pPr algn="l"/>
            <a:r>
              <a:rPr lang="en-US" altLang="zh-TW" sz="3000" b="1" dirty="0">
                <a:solidFill>
                  <a:schemeClr val="bg1"/>
                </a:solidFill>
                <a:latin typeface="Arial Narrow" pitchFamily="34" charset="0"/>
              </a:rPr>
              <a:t>      </a:t>
            </a:r>
            <a:r>
              <a:rPr lang="zh-TW" altLang="en-US" sz="2800" b="1" dirty="0">
                <a:solidFill>
                  <a:schemeClr val="bg1"/>
                </a:solidFill>
                <a:latin typeface="標楷體" pitchFamily="65" charset="-120"/>
                <a:ea typeface="標楷體" pitchFamily="65" charset="-120"/>
              </a:rPr>
              <a:t>亞 洲 五 國 社 員 發 展 狀 況 </a:t>
            </a:r>
            <a:r>
              <a:rPr lang="en-US" altLang="zh-TW" sz="3000" b="1" dirty="0">
                <a:solidFill>
                  <a:schemeClr val="bg1"/>
                </a:solidFill>
                <a:latin typeface="Arial Narrow" pitchFamily="34" charset="0"/>
              </a:rPr>
              <a:t>(</a:t>
            </a:r>
            <a:r>
              <a:rPr lang="en-US" altLang="zh-TW" sz="3000" b="1" dirty="0">
                <a:solidFill>
                  <a:srgbClr val="FF0000"/>
                </a:solidFill>
                <a:latin typeface="Arial Narrow" pitchFamily="34" charset="0"/>
              </a:rPr>
              <a:t>2003.6.30 ~ 2014.3.31</a:t>
            </a:r>
            <a:r>
              <a:rPr lang="en-US" altLang="zh-TW" sz="3000" b="1" dirty="0">
                <a:solidFill>
                  <a:schemeClr val="bg1"/>
                </a:solidFill>
                <a:latin typeface="Arial Narrow" pitchFamily="34" charset="0"/>
              </a:rPr>
              <a:t>)</a:t>
            </a:r>
          </a:p>
        </p:txBody>
      </p:sp>
      <p:graphicFrame>
        <p:nvGraphicFramePr>
          <p:cNvPr id="8" name="內容版面配置區 7"/>
          <p:cNvGraphicFramePr>
            <a:graphicFrameLocks noGrp="1"/>
          </p:cNvGraphicFramePr>
          <p:nvPr>
            <p:ph idx="4294967295"/>
          </p:nvPr>
        </p:nvGraphicFramePr>
        <p:xfrm>
          <a:off x="457200" y="1219200"/>
          <a:ext cx="8229600" cy="2547905"/>
        </p:xfrm>
        <a:graphic>
          <a:graphicData uri="http://schemas.openxmlformats.org/drawingml/2006/table">
            <a:tbl>
              <a:tblPr/>
              <a:tblGrid>
                <a:gridCol w="1176338"/>
                <a:gridCol w="1174750"/>
                <a:gridCol w="1176337"/>
                <a:gridCol w="1174750"/>
                <a:gridCol w="1176338"/>
                <a:gridCol w="1174750"/>
                <a:gridCol w="1176337"/>
              </a:tblGrid>
              <a:tr h="3333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100" b="1"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Country</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2003</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2004</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2005</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2006</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2007</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2008</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8735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India</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90,288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88,474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90,389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91,089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93,029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98,870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38735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Japan</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110,374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106,201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103,276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101,370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99,574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97,642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38735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Korea</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48,201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49,094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49,569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52,003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54,722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57,367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38735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Philippines</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19,878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19,671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21,481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20,175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19,728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20,422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38735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Times New Roman" pitchFamily="18" charset="0"/>
                          <a:ea typeface="ヒラギノ角ゴ Pro W3" pitchFamily="-65" charset="-128"/>
                          <a:cs typeface="Times New Roman" pitchFamily="18" charset="0"/>
                        </a:rPr>
                        <a:t>Taiwan</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1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15,455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1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15,983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1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16,431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1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17,088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1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17,788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1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18,441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graphicFrame>
        <p:nvGraphicFramePr>
          <p:cNvPr id="46199" name="Group 119"/>
          <p:cNvGraphicFramePr>
            <a:graphicFrameLocks noGrp="1"/>
          </p:cNvGraphicFramePr>
          <p:nvPr/>
        </p:nvGraphicFramePr>
        <p:xfrm>
          <a:off x="428596" y="3929066"/>
          <a:ext cx="8215370" cy="2165352"/>
        </p:xfrm>
        <a:graphic>
          <a:graphicData uri="http://schemas.openxmlformats.org/drawingml/2006/table">
            <a:tbl>
              <a:tblPr/>
              <a:tblGrid>
                <a:gridCol w="1176338"/>
                <a:gridCol w="1174750"/>
                <a:gridCol w="1176337"/>
                <a:gridCol w="1174750"/>
                <a:gridCol w="1176338"/>
                <a:gridCol w="1174750"/>
                <a:gridCol w="1162107"/>
              </a:tblGrid>
              <a:tr h="3714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000000"/>
                          </a:solidFill>
                          <a:effectLst/>
                          <a:latin typeface="Times New Roman" pitchFamily="18" charset="0"/>
                          <a:ea typeface="ヒラギノ角ゴ Pro W3" pitchFamily="-65" charset="-128"/>
                          <a:cs typeface="Times New Roman" pitchFamily="18" charset="0"/>
                        </a:rPr>
                        <a:t>Country</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2009</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2010</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2011</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2012</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2013</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FFFF"/>
                          </a:solidFill>
                          <a:effectLst/>
                          <a:latin typeface="Arial" pitchFamily="34" charset="0"/>
                          <a:ea typeface="新細明體" pitchFamily="18" charset="-120"/>
                          <a:cs typeface="Arial" pitchFamily="34" charset="0"/>
                        </a:rPr>
                        <a:t>2014.6.30</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3972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India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105,661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111,843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116,290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122,054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124,356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128,756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37147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Japan</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94,932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91,986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90,119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88,848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87,126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88,647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37147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Korea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61,273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61,053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62,774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62,822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60,872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60,099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37147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Philippines</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21,457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21,476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20,516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21,605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21,499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22,057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298466">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Times New Roman" pitchFamily="18" charset="0"/>
                          <a:ea typeface="ヒラギノ角ゴ Pro W3" pitchFamily="-65" charset="-128"/>
                          <a:cs typeface="Times New Roman" pitchFamily="18" charset="0"/>
                        </a:rPr>
                        <a:t>Taiwan</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0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18,638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0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19,400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0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21,126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0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21,937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0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23,022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Arial" pitchFamily="34" charset="0"/>
                          <a:ea typeface="新細明體" pitchFamily="18" charset="-120"/>
                        </a:rPr>
                        <a:t>30,418        </a:t>
                      </a:r>
                      <a:endParaRPr kumimoji="1" lang="en-US" altLang="zh-TW" sz="2000" b="1" i="0" u="none" strike="noStrike" cap="none" normalizeH="0" baseline="0" dirty="0" smtClean="0">
                        <a:ln>
                          <a:noFill/>
                        </a:ln>
                        <a:solidFill>
                          <a:srgbClr val="FF0000"/>
                        </a:solidFill>
                        <a:effectLst/>
                        <a:latin typeface="Arial" pitchFamily="34" charset="0"/>
                        <a:ea typeface="新細明體" pitchFamily="18" charset="-120"/>
                        <a:cs typeface="Arial" pitchFamily="34" charset="0"/>
                      </a:endParaRP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idx="4294967295"/>
          </p:nvPr>
        </p:nvSpPr>
        <p:spPr bwMode="auto">
          <a:xfrm>
            <a:off x="381000" y="457200"/>
            <a:ext cx="8763000" cy="533400"/>
          </a:xfrm>
          <a:prstGeom prst="rect">
            <a:avLst/>
          </a:prstGeom>
          <a:noFill/>
          <a:ln>
            <a:miter lim="800000"/>
            <a:headEnd/>
            <a:tailEnd/>
          </a:ln>
        </p:spPr>
        <p:txBody>
          <a:bodyPr lIns="0" tIns="0" rIns="0" bIns="0" anchor="ctr"/>
          <a:lstStyle/>
          <a:p>
            <a:pPr algn="l"/>
            <a:r>
              <a:rPr lang="en-US" altLang="zh-TW" sz="3200" dirty="0">
                <a:solidFill>
                  <a:schemeClr val="bg1"/>
                </a:solidFill>
                <a:latin typeface="Arial Narrow" pitchFamily="34" charset="0"/>
                <a:cs typeface="Arial" pitchFamily="34" charset="0"/>
              </a:rPr>
              <a:t>   </a:t>
            </a:r>
            <a:r>
              <a:rPr lang="en-US" altLang="zh-TW" sz="3200" b="1" dirty="0">
                <a:solidFill>
                  <a:schemeClr val="bg1"/>
                </a:solidFill>
                <a:latin typeface="MS PGothic" pitchFamily="34" charset="-128"/>
                <a:cs typeface="Arial" pitchFamily="34" charset="0"/>
              </a:rPr>
              <a:t>MEMBERSHIP GOAL  </a:t>
            </a:r>
            <a:r>
              <a:rPr lang="zh-TW" altLang="en-US" sz="2800" b="1" dirty="0">
                <a:solidFill>
                  <a:schemeClr val="bg1"/>
                </a:solidFill>
                <a:latin typeface="標楷體" pitchFamily="65" charset="-120"/>
                <a:ea typeface="標楷體" pitchFamily="65" charset="-120"/>
                <a:cs typeface="Arial" pitchFamily="34" charset="0"/>
              </a:rPr>
              <a:t>全 球 社 員 成 長 目 標</a:t>
            </a:r>
          </a:p>
        </p:txBody>
      </p:sp>
      <p:sp>
        <p:nvSpPr>
          <p:cNvPr id="3" name="Content Placeholder 2"/>
          <p:cNvSpPr>
            <a:spLocks noGrp="1"/>
          </p:cNvSpPr>
          <p:nvPr>
            <p:ph idx="4294967295"/>
          </p:nvPr>
        </p:nvSpPr>
        <p:spPr>
          <a:xfrm>
            <a:off x="457200" y="1981200"/>
            <a:ext cx="8229600" cy="4525963"/>
          </a:xfrm>
          <a:prstGeom prst="rect">
            <a:avLst/>
          </a:prstGeom>
        </p:spPr>
        <p:txBody>
          <a:bodyPr/>
          <a:lstStyle/>
          <a:p>
            <a:pPr marL="0" indent="0" algn="ctr">
              <a:buFont typeface="Arial" pitchFamily="34" charset="0"/>
              <a:buNone/>
            </a:pPr>
            <a:r>
              <a:rPr lang="en-US" altLang="zh-TW" sz="9600">
                <a:solidFill>
                  <a:srgbClr val="D91B5C"/>
                </a:solidFill>
                <a:latin typeface="Georgia" pitchFamily="18" charset="0"/>
              </a:rPr>
              <a:t>1.280 million</a:t>
            </a:r>
          </a:p>
          <a:p>
            <a:pPr marL="0" indent="0" algn="r">
              <a:buFont typeface="Arial" pitchFamily="34" charset="0"/>
              <a:buNone/>
            </a:pPr>
            <a:r>
              <a:rPr lang="en-US" altLang="zh-TW" sz="2400">
                <a:solidFill>
                  <a:srgbClr val="4B4742"/>
                </a:solidFill>
                <a:latin typeface="Georgia" pitchFamily="18" charset="0"/>
              </a:rPr>
              <a:t>30 June  2015</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3"/>
          <p:cNvSpPr>
            <a:spLocks noGrp="1"/>
          </p:cNvSpPr>
          <p:nvPr>
            <p:ph type="title" idx="4294967295"/>
          </p:nvPr>
        </p:nvSpPr>
        <p:spPr bwMode="auto">
          <a:xfrm>
            <a:off x="0" y="457200"/>
            <a:ext cx="9372600" cy="533400"/>
          </a:xfrm>
          <a:prstGeom prst="rect">
            <a:avLst/>
          </a:prstGeom>
          <a:noFill/>
          <a:ln>
            <a:miter lim="800000"/>
            <a:headEnd/>
            <a:tailEnd/>
          </a:ln>
        </p:spPr>
        <p:txBody>
          <a:bodyPr lIns="0" tIns="0" rIns="0" bIns="0" anchor="ctr"/>
          <a:lstStyle/>
          <a:p>
            <a:pPr algn="l"/>
            <a:r>
              <a:rPr lang="en-US" altLang="zh-TW" sz="3200" dirty="0">
                <a:solidFill>
                  <a:schemeClr val="bg1"/>
                </a:solidFill>
                <a:latin typeface="Arial Narrow" pitchFamily="34" charset="0"/>
                <a:cs typeface="Arial" pitchFamily="34" charset="0"/>
              </a:rPr>
              <a:t>              </a:t>
            </a:r>
            <a:r>
              <a:rPr lang="zh-TW" altLang="en-US" sz="3200" b="1" dirty="0" smtClean="0">
                <a:solidFill>
                  <a:schemeClr val="bg1"/>
                </a:solidFill>
                <a:latin typeface="標楷體" pitchFamily="65" charset="-120"/>
                <a:ea typeface="標楷體" pitchFamily="65" charset="-120"/>
                <a:cs typeface="Arial" pitchFamily="34" charset="0"/>
              </a:rPr>
              <a:t>新 社 員 輔 導 人 表 彰 </a:t>
            </a:r>
            <a:r>
              <a:rPr lang="zh-TW" altLang="en-US" sz="3200" b="1" dirty="0">
                <a:solidFill>
                  <a:schemeClr val="bg1"/>
                </a:solidFill>
                <a:latin typeface="標楷體" pitchFamily="65" charset="-120"/>
                <a:ea typeface="標楷體" pitchFamily="65" charset="-120"/>
                <a:cs typeface="Arial" pitchFamily="34" charset="0"/>
              </a:rPr>
              <a:t>計 </a:t>
            </a:r>
            <a:r>
              <a:rPr lang="zh-TW" altLang="en-US" sz="3200" b="1" dirty="0" smtClean="0">
                <a:solidFill>
                  <a:schemeClr val="bg1"/>
                </a:solidFill>
                <a:latin typeface="標楷體" pitchFamily="65" charset="-120"/>
                <a:ea typeface="標楷體" pitchFamily="65" charset="-120"/>
                <a:cs typeface="Arial" pitchFamily="34" charset="0"/>
              </a:rPr>
              <a:t>畫</a:t>
            </a:r>
            <a:endParaRPr lang="zh-TW" altLang="en-US" sz="3200" b="1" dirty="0">
              <a:solidFill>
                <a:schemeClr val="bg1"/>
              </a:solidFill>
              <a:latin typeface="標楷體" pitchFamily="65" charset="-120"/>
              <a:ea typeface="標楷體" pitchFamily="65" charset="-120"/>
              <a:cs typeface="Arial" pitchFamily="34" charset="0"/>
            </a:endParaRPr>
          </a:p>
        </p:txBody>
      </p:sp>
      <p:sp>
        <p:nvSpPr>
          <p:cNvPr id="55299" name="Content Placeholder 4"/>
          <p:cNvSpPr>
            <a:spLocks noGrp="1"/>
          </p:cNvSpPr>
          <p:nvPr>
            <p:ph idx="4294967295"/>
          </p:nvPr>
        </p:nvSpPr>
        <p:spPr bwMode="auto">
          <a:xfrm>
            <a:off x="736848" y="3356992"/>
            <a:ext cx="8299648" cy="2952328"/>
          </a:xfrm>
          <a:prstGeom prst="rect">
            <a:avLst/>
          </a:prstGeom>
          <a:noFill/>
          <a:ln>
            <a:miter lim="800000"/>
            <a:headEnd/>
            <a:tailEnd/>
          </a:ln>
        </p:spPr>
        <p:txBody>
          <a:bodyPr/>
          <a:lstStyle/>
          <a:p>
            <a:pPr>
              <a:lnSpc>
                <a:spcPts val="5000"/>
              </a:lnSpc>
            </a:pPr>
            <a:r>
              <a:rPr lang="en-US" altLang="zh-TW" sz="2800" dirty="0">
                <a:solidFill>
                  <a:srgbClr val="58585A"/>
                </a:solidFill>
                <a:latin typeface="Georgia" pitchFamily="18" charset="0"/>
              </a:rPr>
              <a:t> </a:t>
            </a:r>
            <a:r>
              <a:rPr lang="en-US" altLang="zh-TW" sz="2800" b="1" dirty="0">
                <a:solidFill>
                  <a:srgbClr val="58585A"/>
                </a:solidFill>
                <a:latin typeface="標楷體" pitchFamily="65" charset="-120"/>
                <a:ea typeface="標楷體" pitchFamily="65" charset="-120"/>
              </a:rPr>
              <a:t>1 </a:t>
            </a:r>
            <a:r>
              <a:rPr lang="en-US" altLang="zh-TW" sz="2800" b="1" dirty="0" smtClean="0">
                <a:solidFill>
                  <a:srgbClr val="58585A"/>
                </a:solidFill>
                <a:latin typeface="標楷體" pitchFamily="65" charset="-120"/>
                <a:ea typeface="標楷體" pitchFamily="65" charset="-120"/>
              </a:rPr>
              <a:t> </a:t>
            </a:r>
            <a:r>
              <a:rPr lang="zh-TW" altLang="en-US" sz="2800" b="1" dirty="0">
                <a:solidFill>
                  <a:srgbClr val="58585A"/>
                </a:solidFill>
                <a:latin typeface="標楷體" pitchFamily="65" charset="-120"/>
                <a:ea typeface="標楷體" pitchFamily="65" charset="-120"/>
              </a:rPr>
              <a:t>名新社員 </a:t>
            </a:r>
            <a:r>
              <a:rPr lang="en-US" altLang="zh-TW" sz="2800" b="1" dirty="0">
                <a:solidFill>
                  <a:srgbClr val="58585A"/>
                </a:solidFill>
                <a:latin typeface="標楷體" pitchFamily="65" charset="-120"/>
                <a:ea typeface="標楷體" pitchFamily="65" charset="-120"/>
              </a:rPr>
              <a:t>(</a:t>
            </a:r>
            <a:r>
              <a:rPr lang="zh-TW" altLang="en-US" sz="2800" b="1" dirty="0">
                <a:solidFill>
                  <a:srgbClr val="58585A"/>
                </a:solidFill>
                <a:latin typeface="標楷體" pitchFamily="65" charset="-120"/>
                <a:ea typeface="標楷體" pitchFamily="65" charset="-120"/>
              </a:rPr>
              <a:t>增加社員</a:t>
            </a:r>
            <a:r>
              <a:rPr lang="zh-TW" altLang="en-US" sz="2800" b="1" dirty="0" smtClean="0">
                <a:solidFill>
                  <a:srgbClr val="58585A"/>
                </a:solidFill>
                <a:latin typeface="標楷體" pitchFamily="65" charset="-120"/>
                <a:ea typeface="標楷體" pitchFamily="65" charset="-120"/>
              </a:rPr>
              <a:t>獎章</a:t>
            </a:r>
            <a:r>
              <a:rPr lang="zh-TW" altLang="en-US" sz="2800" b="1" dirty="0" smtClean="0">
                <a:solidFill>
                  <a:srgbClr val="005DAA"/>
                </a:solidFill>
                <a:latin typeface="標楷體" pitchFamily="65" charset="-120"/>
                <a:ea typeface="標楷體" pitchFamily="65" charset="-120"/>
              </a:rPr>
              <a:t>藍色</a:t>
            </a:r>
            <a:r>
              <a:rPr lang="zh-TW" altLang="en-US" sz="2800" b="1" dirty="0">
                <a:solidFill>
                  <a:srgbClr val="58585A"/>
                </a:solidFill>
                <a:latin typeface="標楷體" pitchFamily="65" charset="-120"/>
                <a:ea typeface="標楷體" pitchFamily="65" charset="-120"/>
              </a:rPr>
              <a:t>底座</a:t>
            </a:r>
            <a:r>
              <a:rPr lang="en-US" altLang="zh-TW" sz="2800" b="1" dirty="0">
                <a:solidFill>
                  <a:srgbClr val="58585A"/>
                </a:solidFill>
                <a:latin typeface="標楷體" pitchFamily="65" charset="-120"/>
                <a:ea typeface="標楷體" pitchFamily="65" charset="-120"/>
              </a:rPr>
              <a:t>)</a:t>
            </a:r>
          </a:p>
          <a:p>
            <a:pPr>
              <a:lnSpc>
                <a:spcPts val="5000"/>
              </a:lnSpc>
            </a:pPr>
            <a:r>
              <a:rPr lang="en-US" altLang="zh-TW" sz="2800" b="1" dirty="0">
                <a:solidFill>
                  <a:srgbClr val="4B4742"/>
                </a:solidFill>
                <a:latin typeface="標楷體" pitchFamily="65" charset="-120"/>
                <a:ea typeface="標楷體" pitchFamily="65" charset="-120"/>
              </a:rPr>
              <a:t>2-3 </a:t>
            </a:r>
            <a:r>
              <a:rPr lang="zh-TW" altLang="en-US" sz="2800" b="1" dirty="0">
                <a:solidFill>
                  <a:srgbClr val="4B4742"/>
                </a:solidFill>
                <a:latin typeface="標楷體" pitchFamily="65" charset="-120"/>
                <a:ea typeface="標楷體" pitchFamily="65" charset="-120"/>
              </a:rPr>
              <a:t>名新社員 </a:t>
            </a:r>
            <a:r>
              <a:rPr lang="en-US" altLang="zh-TW" sz="2800" b="1" dirty="0">
                <a:solidFill>
                  <a:srgbClr val="4B4742"/>
                </a:solidFill>
                <a:latin typeface="標楷體" pitchFamily="65" charset="-120"/>
                <a:ea typeface="標楷體" pitchFamily="65" charset="-120"/>
              </a:rPr>
              <a:t>(</a:t>
            </a:r>
            <a:r>
              <a:rPr lang="zh-TW" altLang="en-US" sz="2800" b="1" dirty="0">
                <a:solidFill>
                  <a:srgbClr val="4B4742"/>
                </a:solidFill>
                <a:latin typeface="標楷體" pitchFamily="65" charset="-120"/>
                <a:ea typeface="標楷體" pitchFamily="65" charset="-120"/>
              </a:rPr>
              <a:t>增加社員</a:t>
            </a:r>
            <a:r>
              <a:rPr lang="zh-TW" altLang="en-US" sz="2800" b="1" dirty="0" smtClean="0">
                <a:solidFill>
                  <a:srgbClr val="4B4742"/>
                </a:solidFill>
                <a:latin typeface="標楷體" pitchFamily="65" charset="-120"/>
                <a:ea typeface="標楷體" pitchFamily="65" charset="-120"/>
              </a:rPr>
              <a:t>獎章</a:t>
            </a:r>
            <a:r>
              <a:rPr lang="zh-TW" altLang="en-US" sz="2800" b="1" dirty="0" smtClean="0">
                <a:solidFill>
                  <a:srgbClr val="005DAA"/>
                </a:solidFill>
                <a:latin typeface="標楷體" pitchFamily="65" charset="-120"/>
                <a:ea typeface="標楷體" pitchFamily="65" charset="-120"/>
              </a:rPr>
              <a:t>青銅</a:t>
            </a:r>
            <a:r>
              <a:rPr lang="zh-TW" altLang="en-US" sz="2800" b="1" dirty="0">
                <a:solidFill>
                  <a:srgbClr val="005DAA"/>
                </a:solidFill>
                <a:latin typeface="標楷體" pitchFamily="65" charset="-120"/>
                <a:ea typeface="標楷體" pitchFamily="65" charset="-120"/>
              </a:rPr>
              <a:t>色</a:t>
            </a:r>
            <a:r>
              <a:rPr lang="zh-TW" altLang="en-US" sz="2800" b="1" dirty="0">
                <a:solidFill>
                  <a:srgbClr val="4B4742"/>
                </a:solidFill>
                <a:latin typeface="標楷體" pitchFamily="65" charset="-120"/>
                <a:ea typeface="標楷體" pitchFamily="65" charset="-120"/>
              </a:rPr>
              <a:t>底座</a:t>
            </a:r>
            <a:r>
              <a:rPr lang="en-US" altLang="zh-TW" sz="2800" b="1" dirty="0">
                <a:solidFill>
                  <a:srgbClr val="4B4742"/>
                </a:solidFill>
                <a:latin typeface="標楷體" pitchFamily="65" charset="-120"/>
                <a:ea typeface="標楷體" pitchFamily="65" charset="-120"/>
              </a:rPr>
              <a:t>)</a:t>
            </a:r>
          </a:p>
          <a:p>
            <a:pPr>
              <a:lnSpc>
                <a:spcPts val="5000"/>
              </a:lnSpc>
            </a:pPr>
            <a:r>
              <a:rPr lang="en-US" altLang="zh-TW" sz="2800" b="1" dirty="0">
                <a:solidFill>
                  <a:srgbClr val="58585A"/>
                </a:solidFill>
                <a:latin typeface="標楷體" pitchFamily="65" charset="-120"/>
                <a:ea typeface="標楷體" pitchFamily="65" charset="-120"/>
              </a:rPr>
              <a:t>4-5 </a:t>
            </a:r>
            <a:r>
              <a:rPr lang="zh-TW" altLang="en-US" sz="2800" b="1" dirty="0">
                <a:solidFill>
                  <a:srgbClr val="58585A"/>
                </a:solidFill>
                <a:latin typeface="標楷體" pitchFamily="65" charset="-120"/>
                <a:ea typeface="標楷體" pitchFamily="65" charset="-120"/>
              </a:rPr>
              <a:t>名新社員  </a:t>
            </a:r>
            <a:r>
              <a:rPr lang="en-US" altLang="zh-TW" sz="2800" b="1" dirty="0">
                <a:solidFill>
                  <a:srgbClr val="58585A"/>
                </a:solidFill>
                <a:latin typeface="標楷體" pitchFamily="65" charset="-120"/>
                <a:ea typeface="標楷體" pitchFamily="65" charset="-120"/>
              </a:rPr>
              <a:t>(</a:t>
            </a:r>
            <a:r>
              <a:rPr lang="zh-TW" altLang="en-US" sz="2800" b="1" dirty="0">
                <a:solidFill>
                  <a:srgbClr val="58585A"/>
                </a:solidFill>
                <a:latin typeface="標楷體" pitchFamily="65" charset="-120"/>
                <a:ea typeface="標楷體" pitchFamily="65" charset="-120"/>
              </a:rPr>
              <a:t>增加社員</a:t>
            </a:r>
            <a:r>
              <a:rPr lang="zh-TW" altLang="en-US" sz="2800" b="1" dirty="0" smtClean="0">
                <a:solidFill>
                  <a:srgbClr val="58585A"/>
                </a:solidFill>
                <a:latin typeface="標楷體" pitchFamily="65" charset="-120"/>
                <a:ea typeface="標楷體" pitchFamily="65" charset="-120"/>
              </a:rPr>
              <a:t>獎章</a:t>
            </a:r>
            <a:r>
              <a:rPr lang="zh-TW" altLang="en-US" sz="2800" b="1" dirty="0" smtClean="0">
                <a:solidFill>
                  <a:srgbClr val="005DAA"/>
                </a:solidFill>
                <a:latin typeface="標楷體" pitchFamily="65" charset="-120"/>
                <a:ea typeface="標楷體" pitchFamily="65" charset="-120"/>
              </a:rPr>
              <a:t>銀色</a:t>
            </a:r>
            <a:r>
              <a:rPr lang="zh-TW" altLang="en-US" sz="2800" b="1" dirty="0">
                <a:solidFill>
                  <a:srgbClr val="58585A"/>
                </a:solidFill>
                <a:latin typeface="標楷體" pitchFamily="65" charset="-120"/>
                <a:ea typeface="標楷體" pitchFamily="65" charset="-120"/>
              </a:rPr>
              <a:t>底座</a:t>
            </a:r>
            <a:r>
              <a:rPr lang="en-US" altLang="zh-TW" sz="2800" b="1" dirty="0">
                <a:solidFill>
                  <a:srgbClr val="58585A"/>
                </a:solidFill>
                <a:latin typeface="標楷體" pitchFamily="65" charset="-120"/>
                <a:ea typeface="標楷體" pitchFamily="65" charset="-120"/>
              </a:rPr>
              <a:t>)</a:t>
            </a:r>
          </a:p>
          <a:p>
            <a:pPr>
              <a:lnSpc>
                <a:spcPts val="5000"/>
              </a:lnSpc>
            </a:pPr>
            <a:r>
              <a:rPr lang="en-US" altLang="zh-TW" sz="2800" b="1" dirty="0">
                <a:solidFill>
                  <a:srgbClr val="4B4742"/>
                </a:solidFill>
                <a:latin typeface="標楷體" pitchFamily="65" charset="-120"/>
                <a:ea typeface="標楷體" pitchFamily="65" charset="-120"/>
              </a:rPr>
              <a:t>6 </a:t>
            </a:r>
            <a:r>
              <a:rPr lang="en-US" altLang="zh-TW" sz="2800" b="1" dirty="0" smtClean="0">
                <a:solidFill>
                  <a:srgbClr val="4B4742"/>
                </a:solidFill>
                <a:latin typeface="標楷體" pitchFamily="65" charset="-120"/>
                <a:ea typeface="標楷體" pitchFamily="65" charset="-120"/>
              </a:rPr>
              <a:t>  </a:t>
            </a:r>
            <a:r>
              <a:rPr lang="zh-TW" altLang="en-US" sz="2800" b="1" dirty="0">
                <a:solidFill>
                  <a:srgbClr val="4B4742"/>
                </a:solidFill>
                <a:latin typeface="標楷體" pitchFamily="65" charset="-120"/>
                <a:ea typeface="標楷體" pitchFamily="65" charset="-120"/>
              </a:rPr>
              <a:t>名以上新社員 </a:t>
            </a:r>
            <a:r>
              <a:rPr lang="en-US" altLang="zh-TW" sz="2800" b="1" dirty="0">
                <a:solidFill>
                  <a:srgbClr val="4B4742"/>
                </a:solidFill>
                <a:latin typeface="標楷體" pitchFamily="65" charset="-120"/>
                <a:ea typeface="標楷體" pitchFamily="65" charset="-120"/>
              </a:rPr>
              <a:t>(</a:t>
            </a:r>
            <a:r>
              <a:rPr lang="zh-TW" altLang="en-US" sz="2800" b="1" dirty="0">
                <a:solidFill>
                  <a:srgbClr val="4B4742"/>
                </a:solidFill>
                <a:latin typeface="標楷體" pitchFamily="65" charset="-120"/>
                <a:ea typeface="標楷體" pitchFamily="65" charset="-120"/>
              </a:rPr>
              <a:t>增加社員</a:t>
            </a:r>
            <a:r>
              <a:rPr lang="zh-TW" altLang="en-US" sz="2800" b="1" dirty="0" smtClean="0">
                <a:solidFill>
                  <a:srgbClr val="4B4742"/>
                </a:solidFill>
                <a:latin typeface="標楷體" pitchFamily="65" charset="-120"/>
                <a:ea typeface="標楷體" pitchFamily="65" charset="-120"/>
              </a:rPr>
              <a:t>獎章</a:t>
            </a:r>
            <a:r>
              <a:rPr lang="zh-TW" altLang="en-US" sz="2800" b="1" dirty="0" smtClean="0">
                <a:solidFill>
                  <a:srgbClr val="005DAA"/>
                </a:solidFill>
                <a:latin typeface="標楷體" pitchFamily="65" charset="-120"/>
                <a:ea typeface="標楷體" pitchFamily="65" charset="-120"/>
              </a:rPr>
              <a:t>金色</a:t>
            </a:r>
            <a:r>
              <a:rPr lang="zh-TW" altLang="en-US" sz="2800" b="1" dirty="0">
                <a:solidFill>
                  <a:srgbClr val="4B4742"/>
                </a:solidFill>
                <a:latin typeface="標楷體" pitchFamily="65" charset="-120"/>
                <a:ea typeface="標楷體" pitchFamily="65" charset="-120"/>
              </a:rPr>
              <a:t>底座</a:t>
            </a:r>
            <a:r>
              <a:rPr lang="en-US" altLang="zh-TW" sz="2800" b="1" dirty="0">
                <a:solidFill>
                  <a:srgbClr val="4B4742"/>
                </a:solidFill>
                <a:latin typeface="標楷體" pitchFamily="65" charset="-120"/>
                <a:ea typeface="標楷體" pitchFamily="65" charset="-120"/>
              </a:rPr>
              <a:t>)</a:t>
            </a:r>
          </a:p>
          <a:p>
            <a:pPr>
              <a:lnSpc>
                <a:spcPts val="5000"/>
              </a:lnSpc>
              <a:buFont typeface="Arial" pitchFamily="34" charset="0"/>
              <a:buNone/>
            </a:pPr>
            <a:endParaRPr lang="en-US" altLang="zh-TW" sz="2800" b="1" dirty="0">
              <a:solidFill>
                <a:srgbClr val="716A62"/>
              </a:solidFill>
            </a:endParaRPr>
          </a:p>
          <a:p>
            <a:pPr>
              <a:lnSpc>
                <a:spcPts val="5000"/>
              </a:lnSpc>
            </a:pPr>
            <a:endParaRPr lang="en-US" altLang="zh-TW" sz="3000" dirty="0">
              <a:solidFill>
                <a:srgbClr val="58585A"/>
              </a:solidFill>
              <a:latin typeface="Georgia" pitchFamily="18" charset="0"/>
            </a:endParaRPr>
          </a:p>
        </p:txBody>
      </p:sp>
      <p:pic>
        <p:nvPicPr>
          <p:cNvPr id="4" name="Picture 2"/>
          <p:cNvPicPr>
            <a:picLocks noChangeAspect="1" noChangeArrowheads="1"/>
          </p:cNvPicPr>
          <p:nvPr/>
        </p:nvPicPr>
        <p:blipFill>
          <a:blip r:embed="rId3"/>
          <a:srcRect/>
          <a:stretch>
            <a:fillRect/>
          </a:stretch>
        </p:blipFill>
        <p:spPr bwMode="auto">
          <a:xfrm>
            <a:off x="2411760" y="1052736"/>
            <a:ext cx="3240360" cy="2187243"/>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3"/>
          <p:cNvSpPr>
            <a:spLocks noGrp="1"/>
          </p:cNvSpPr>
          <p:nvPr>
            <p:ph type="title" idx="4294967295"/>
          </p:nvPr>
        </p:nvSpPr>
        <p:spPr bwMode="auto">
          <a:xfrm>
            <a:off x="381000" y="457200"/>
            <a:ext cx="8763000" cy="533400"/>
          </a:xfrm>
          <a:prstGeom prst="rect">
            <a:avLst/>
          </a:prstGeom>
          <a:noFill/>
          <a:ln>
            <a:miter lim="800000"/>
            <a:headEnd/>
            <a:tailEnd/>
          </a:ln>
        </p:spPr>
        <p:txBody>
          <a:bodyPr lIns="0" tIns="0" rIns="0" bIns="0" anchor="ctr"/>
          <a:lstStyle/>
          <a:p>
            <a:r>
              <a:rPr lang="en-US" altLang="zh-TW" sz="2800" dirty="0">
                <a:solidFill>
                  <a:schemeClr val="bg1"/>
                </a:solidFill>
                <a:latin typeface="Arial Narrow" pitchFamily="34" charset="0"/>
                <a:cs typeface="Arial" pitchFamily="34" charset="0"/>
              </a:rPr>
              <a:t>     </a:t>
            </a:r>
            <a:r>
              <a:rPr lang="en-US" altLang="zh-TW" sz="3200" b="1" dirty="0">
                <a:solidFill>
                  <a:schemeClr val="bg1"/>
                </a:solidFill>
                <a:latin typeface="Arial Narrow" pitchFamily="34" charset="0"/>
                <a:cs typeface="Arial" pitchFamily="34" charset="0"/>
              </a:rPr>
              <a:t>10B </a:t>
            </a:r>
            <a:r>
              <a:rPr lang="zh-TW" altLang="en-US" sz="3200" b="1" dirty="0">
                <a:solidFill>
                  <a:schemeClr val="bg1"/>
                </a:solidFill>
                <a:latin typeface="Arial Narrow" pitchFamily="34" charset="0"/>
                <a:cs typeface="Arial" pitchFamily="34" charset="0"/>
              </a:rPr>
              <a:t>地帶社員發展目標  </a:t>
            </a:r>
            <a:endParaRPr lang="en-US" altLang="zh-TW" sz="3200" b="1" dirty="0">
              <a:solidFill>
                <a:schemeClr val="bg1"/>
              </a:solidFill>
              <a:latin typeface="Arial Narrow" pitchFamily="34" charset="0"/>
              <a:cs typeface="Arial" pitchFamily="34" charset="0"/>
            </a:endParaRPr>
          </a:p>
        </p:txBody>
      </p:sp>
      <p:sp>
        <p:nvSpPr>
          <p:cNvPr id="57347" name="內容版面配置區 2"/>
          <p:cNvSpPr>
            <a:spLocks noGrp="1"/>
          </p:cNvSpPr>
          <p:nvPr>
            <p:ph idx="4294967295"/>
          </p:nvPr>
        </p:nvSpPr>
        <p:spPr bwMode="auto">
          <a:xfrm>
            <a:off x="457200" y="1219200"/>
            <a:ext cx="8229600" cy="4525963"/>
          </a:xfrm>
          <a:prstGeom prst="rect">
            <a:avLst/>
          </a:prstGeom>
          <a:noFill/>
          <a:ln>
            <a:miter lim="800000"/>
            <a:headEnd/>
            <a:tailEnd/>
          </a:ln>
        </p:spPr>
        <p:txBody>
          <a:bodyPr/>
          <a:lstStyle/>
          <a:p>
            <a:endParaRPr lang="zh-TW" altLang="zh-TW" sz="3000">
              <a:solidFill>
                <a:srgbClr val="58585A"/>
              </a:solidFill>
              <a:latin typeface="Georgia" pitchFamily="18" charset="0"/>
            </a:endParaRPr>
          </a:p>
        </p:txBody>
      </p:sp>
      <p:graphicFrame>
        <p:nvGraphicFramePr>
          <p:cNvPr id="2" name="表格 1"/>
          <p:cNvGraphicFramePr>
            <a:graphicFrameLocks noGrp="1"/>
          </p:cNvGraphicFramePr>
          <p:nvPr/>
        </p:nvGraphicFramePr>
        <p:xfrm>
          <a:off x="539552" y="1066800"/>
          <a:ext cx="7992889" cy="4852806"/>
        </p:xfrm>
        <a:graphic>
          <a:graphicData uri="http://schemas.openxmlformats.org/drawingml/2006/table">
            <a:tbl>
              <a:tblPr/>
              <a:tblGrid>
                <a:gridCol w="1065396"/>
                <a:gridCol w="1065395"/>
                <a:gridCol w="991028"/>
                <a:gridCol w="1065395"/>
                <a:gridCol w="913427"/>
                <a:gridCol w="989411"/>
                <a:gridCol w="1902837"/>
              </a:tblGrid>
              <a:tr h="340447">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6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rPr>
                        <a:t>District</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600" b="1" i="0" u="none" strike="noStrike" cap="none" normalizeH="0" baseline="0" smtClean="0">
                          <a:ln>
                            <a:noFill/>
                          </a:ln>
                          <a:solidFill>
                            <a:schemeClr val="bg1"/>
                          </a:solidFill>
                          <a:effectLst/>
                          <a:latin typeface="Arial" pitchFamily="34" charset="0"/>
                          <a:ea typeface="新細明體" pitchFamily="18" charset="-120"/>
                          <a:cs typeface="Arial" pitchFamily="34" charset="0"/>
                        </a:rPr>
                        <a:t>2013.6.30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600" b="1" i="0" u="none" strike="noStrike" cap="none" normalizeH="0" baseline="0" smtClean="0">
                          <a:ln>
                            <a:noFill/>
                          </a:ln>
                          <a:solidFill>
                            <a:schemeClr val="bg1"/>
                          </a:solidFill>
                          <a:effectLst/>
                          <a:latin typeface="Arial" pitchFamily="34" charset="0"/>
                          <a:ea typeface="新細明體" pitchFamily="18" charset="-120"/>
                          <a:cs typeface="Arial" pitchFamily="34" charset="0"/>
                        </a:rPr>
                        <a:t>2013.7.1</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600" b="1" i="0" u="none" strike="noStrike" cap="none" normalizeH="0" baseline="0" smtClean="0">
                          <a:ln>
                            <a:noFill/>
                          </a:ln>
                          <a:solidFill>
                            <a:schemeClr val="bg1"/>
                          </a:solidFill>
                          <a:effectLst/>
                          <a:latin typeface="Arial" pitchFamily="34" charset="0"/>
                          <a:ea typeface="新細明體" pitchFamily="18" charset="-120"/>
                          <a:cs typeface="Arial" pitchFamily="34" charset="0"/>
                        </a:rPr>
                        <a:t>2014.3.31</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zh-TW" altLang="en-US" sz="1600" b="1" i="0" u="none" strike="noStrike" cap="none" normalizeH="0" baseline="0" smtClean="0">
                          <a:ln>
                            <a:noFill/>
                          </a:ln>
                          <a:solidFill>
                            <a:schemeClr val="bg1"/>
                          </a:solidFill>
                          <a:effectLst/>
                          <a:latin typeface="Arial" pitchFamily="34" charset="0"/>
                          <a:ea typeface="新細明體" pitchFamily="18" charset="-120"/>
                        </a:rPr>
                        <a:t>成長</a:t>
                      </a:r>
                      <a:endParaRPr kumimoji="1" lang="zh-TW" altLang="en-US" sz="1600" b="1"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zh-TW" altLang="en-US" sz="1600" b="1" i="0" u="none" strike="noStrike" cap="none" normalizeH="0" baseline="0" smtClean="0">
                          <a:ln>
                            <a:noFill/>
                          </a:ln>
                          <a:solidFill>
                            <a:schemeClr val="bg1"/>
                          </a:solidFill>
                          <a:effectLst/>
                          <a:latin typeface="Arial" pitchFamily="34" charset="0"/>
                          <a:ea typeface="新細明體" pitchFamily="18" charset="-120"/>
                        </a:rPr>
                        <a:t>成長</a:t>
                      </a:r>
                      <a:r>
                        <a:rPr kumimoji="1" lang="en-US" altLang="zh-TW" sz="1600" b="1" i="0" u="none" strike="noStrike" cap="none" normalizeH="0" baseline="0" smtClean="0">
                          <a:ln>
                            <a:noFill/>
                          </a:ln>
                          <a:solidFill>
                            <a:schemeClr val="bg1"/>
                          </a:solidFill>
                          <a:effectLst/>
                          <a:latin typeface="Arial" pitchFamily="34" charset="0"/>
                          <a:ea typeface="新細明體" pitchFamily="18" charset="-120"/>
                          <a:cs typeface="Arial" pitchFamily="34" charset="0"/>
                        </a:rPr>
                        <a:t>%</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600" b="1" i="0" u="none" strike="noStrike" cap="none" normalizeH="0" baseline="0" dirty="0" smtClean="0">
                          <a:ln>
                            <a:noFill/>
                          </a:ln>
                          <a:solidFill>
                            <a:schemeClr val="bg1"/>
                          </a:solidFill>
                          <a:effectLst/>
                          <a:latin typeface="Arial" pitchFamily="34" charset="0"/>
                          <a:ea typeface="新細明體" pitchFamily="18" charset="-120"/>
                        </a:rPr>
                        <a:t>2015.6.30 </a:t>
                      </a:r>
                      <a:r>
                        <a:rPr kumimoji="1" lang="zh-TW" altLang="en-US" sz="1600" b="1" i="0" u="none" strike="noStrike" cap="none" normalizeH="0" baseline="0" dirty="0" smtClean="0">
                          <a:ln>
                            <a:noFill/>
                          </a:ln>
                          <a:solidFill>
                            <a:schemeClr val="bg1"/>
                          </a:solidFill>
                          <a:effectLst/>
                          <a:latin typeface="Arial" pitchFamily="34" charset="0"/>
                          <a:ea typeface="新細明體" pitchFamily="18" charset="-120"/>
                        </a:rPr>
                        <a:t>目標</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76037">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3450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1,892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1,874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l"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1,927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53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rPr>
                        <a:t>2.8%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smtClean="0">
                          <a:ln>
                            <a:noFill/>
                          </a:ln>
                          <a:solidFill>
                            <a:srgbClr val="000000"/>
                          </a:solidFill>
                          <a:effectLst/>
                          <a:latin typeface="Calibri" pitchFamily="34" charset="0"/>
                          <a:ea typeface="新細明體" pitchFamily="18" charset="-120"/>
                        </a:rPr>
                        <a:t>各</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76037">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3460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3,925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3,847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4,230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383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10.0%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smtClean="0">
                          <a:ln>
                            <a:noFill/>
                          </a:ln>
                          <a:solidFill>
                            <a:srgbClr val="000000"/>
                          </a:solidFill>
                          <a:effectLst/>
                          <a:latin typeface="Calibri" pitchFamily="34" charset="0"/>
                          <a:ea typeface="新細明體" pitchFamily="18" charset="-120"/>
                        </a:rPr>
                        <a:t>地</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98143">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3470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1,754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rPr>
                        <a:t>1,757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1,869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112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6.4%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smtClean="0">
                          <a:ln>
                            <a:noFill/>
                          </a:ln>
                          <a:solidFill>
                            <a:srgbClr val="000000"/>
                          </a:solidFill>
                          <a:effectLst/>
                          <a:latin typeface="Calibri" pitchFamily="34" charset="0"/>
                          <a:ea typeface="新細明體" pitchFamily="18" charset="-120"/>
                        </a:rPr>
                        <a:t>區</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529093">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3480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3,647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3,594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4,157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rPr>
                        <a:t>563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15.7%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dirty="0" smtClean="0">
                          <a:ln>
                            <a:noFill/>
                          </a:ln>
                          <a:solidFill>
                            <a:srgbClr val="000000"/>
                          </a:solidFill>
                          <a:effectLst/>
                          <a:latin typeface="Calibri" pitchFamily="34" charset="0"/>
                          <a:ea typeface="新細明體" pitchFamily="18" charset="-120"/>
                        </a:rPr>
                        <a:t>平</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98143">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rPr>
                        <a:t>3490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rPr>
                        <a:t>          </a:t>
                      </a:r>
                      <a:endPar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rPr>
                        <a:t>2,887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rPr>
                        <a:t>          </a:t>
                      </a: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rPr>
                        <a:t>2,853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rPr>
                        <a:t>          </a:t>
                      </a: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rPr>
                        <a:t>4,405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rPr>
                        <a:t>          </a:t>
                      </a: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rPr>
                        <a:t>1,552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rPr>
                        <a:t>          </a:t>
                      </a: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rPr>
                        <a:t>54.4%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smtClean="0">
                          <a:ln>
                            <a:noFill/>
                          </a:ln>
                          <a:solidFill>
                            <a:srgbClr val="000000"/>
                          </a:solidFill>
                          <a:effectLst/>
                          <a:latin typeface="Calibri" pitchFamily="34" charset="0"/>
                          <a:ea typeface="新細明體" pitchFamily="18" charset="-120"/>
                        </a:rPr>
                        <a:t>均</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98143">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3500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3,695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3,526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rPr>
                        <a:t>4,659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1,133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32.1%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smtClean="0">
                          <a:ln>
                            <a:noFill/>
                          </a:ln>
                          <a:solidFill>
                            <a:srgbClr val="000000"/>
                          </a:solidFill>
                          <a:effectLst/>
                          <a:latin typeface="Calibri" pitchFamily="34" charset="0"/>
                          <a:ea typeface="新細明體" pitchFamily="18" charset="-120"/>
                        </a:rPr>
                        <a:t>成</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98143">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3510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2,352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2,304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3,737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1,433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62.2%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smtClean="0">
                          <a:ln>
                            <a:noFill/>
                          </a:ln>
                          <a:solidFill>
                            <a:srgbClr val="000000"/>
                          </a:solidFill>
                          <a:effectLst/>
                          <a:latin typeface="Calibri" pitchFamily="34" charset="0"/>
                          <a:ea typeface="新細明體" pitchFamily="18" charset="-120"/>
                        </a:rPr>
                        <a:t>長</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98143">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3520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4,762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4,629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5,473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844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18.2%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2800" b="1" i="0" u="none" strike="noStrike" cap="none" normalizeH="0" baseline="0" smtClean="0">
                        <a:ln>
                          <a:noFill/>
                        </a:ln>
                        <a:solidFill>
                          <a:srgbClr val="FF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2800" b="1" i="0" u="none" strike="noStrike" cap="none" normalizeH="0" baseline="0" smtClean="0">
                        <a:ln>
                          <a:noFill/>
                        </a:ln>
                        <a:solidFill>
                          <a:srgbClr val="FF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28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31.4%</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98143">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ヒラギノ角ゴ Pro W3" pitchFamily="-65" charset="-128"/>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ヒラギノ角ゴ Pro W3" pitchFamily="-65" charset="-128"/>
                          <a:cs typeface="Arial" pitchFamily="34" charset="0"/>
                        </a:rPr>
                        <a:t>Total</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24,914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290BA7"/>
                          </a:solidFill>
                          <a:effectLst/>
                          <a:latin typeface="Arial" pitchFamily="34" charset="0"/>
                          <a:ea typeface="新細明體" pitchFamily="18" charset="-120"/>
                        </a:rPr>
                        <a:t>24,447</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30,457</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290BA7"/>
                          </a:solidFill>
                          <a:effectLst/>
                          <a:latin typeface="Arial" pitchFamily="34" charset="0"/>
                          <a:ea typeface="新細明體" pitchFamily="18" charset="-120"/>
                          <a:cs typeface="Arial" pitchFamily="34" charset="0"/>
                        </a:rPr>
                        <a:t>6,073</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24.8%</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2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2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2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rPr>
                        <a:t>40,000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txBox="1">
            <a:spLocks noChangeArrowheads="1"/>
          </p:cNvSpPr>
          <p:nvPr/>
        </p:nvSpPr>
        <p:spPr bwMode="auto">
          <a:xfrm>
            <a:off x="-38100" y="352425"/>
            <a:ext cx="9144000" cy="1019175"/>
          </a:xfrm>
          <a:prstGeom prst="rect">
            <a:avLst/>
          </a:prstGeom>
          <a:noFill/>
          <a:ln w="9525">
            <a:noFill/>
            <a:miter lim="800000"/>
            <a:headEnd/>
            <a:tailEnd/>
          </a:ln>
        </p:spPr>
        <p:txBody>
          <a:bodyPr lIns="64137" tIns="32062" rIns="64137" bIns="32066"/>
          <a:lstStyle/>
          <a:p>
            <a:pPr algn="ctr" defTabSz="641350"/>
            <a:r>
              <a:rPr lang="zh-TW" altLang="en-US" sz="4000" b="1" dirty="0">
                <a:solidFill>
                  <a:schemeClr val="bg1"/>
                </a:solidFill>
                <a:latin typeface="標楷體" pitchFamily="65" charset="-120"/>
                <a:ea typeface="標楷體" pitchFamily="65" charset="-120"/>
              </a:rPr>
              <a:t>邀 請 寶 眷 加 入 扶 輪</a:t>
            </a:r>
          </a:p>
        </p:txBody>
      </p:sp>
      <p:sp>
        <p:nvSpPr>
          <p:cNvPr id="8" name="矩形 7"/>
          <p:cNvSpPr/>
          <p:nvPr/>
        </p:nvSpPr>
        <p:spPr>
          <a:xfrm>
            <a:off x="392113" y="1196752"/>
            <a:ext cx="8628062" cy="650875"/>
          </a:xfrm>
          <a:prstGeom prst="rect">
            <a:avLst/>
          </a:prstGeom>
        </p:spPr>
        <p:txBody>
          <a:bodyPr lIns="64310" tIns="32155" rIns="64310" bIns="32155">
            <a:spAutoFit/>
          </a:bodyPr>
          <a:lstStyle/>
          <a:p>
            <a:pPr>
              <a:defRPr/>
            </a:pPr>
            <a:r>
              <a:rPr lang="zh-TW" altLang="en-US" sz="3100" b="1" dirty="0">
                <a:solidFill>
                  <a:schemeClr val="tx2"/>
                </a:solidFill>
                <a:latin typeface="標楷體" pitchFamily="65" charset="-120"/>
                <a:ea typeface="標楷體" pitchFamily="65" charset="-120"/>
                <a:cs typeface="ヒラギノ角ゴ Pro W3"/>
              </a:rPr>
              <a:t>國際扶輪年費</a:t>
            </a:r>
            <a:r>
              <a:rPr lang="zh-TW" altLang="en-US" sz="3100" b="1" dirty="0">
                <a:solidFill>
                  <a:srgbClr val="0000FF"/>
                </a:solidFill>
                <a:latin typeface="標楷體" pitchFamily="65" charset="-120"/>
                <a:ea typeface="標楷體" pitchFamily="65" charset="-120"/>
                <a:cs typeface="ヒラギノ角ゴ Pro W3"/>
              </a:rPr>
              <a:t>：</a:t>
            </a:r>
            <a:r>
              <a:rPr lang="zh-TW" altLang="en-US" sz="3100" b="1" dirty="0">
                <a:solidFill>
                  <a:srgbClr val="0000FF"/>
                </a:solidFill>
                <a:latin typeface="MS PGothic" panose="020B0600070205080204" pitchFamily="34" charset="-128"/>
                <a:ea typeface="MS PGothic" panose="020B0600070205080204" pitchFamily="34" charset="-128"/>
                <a:cs typeface="ヒラギノ角ゴ Pro W3"/>
              </a:rPr>
              <a:t> </a:t>
            </a:r>
            <a:r>
              <a:rPr lang="zh-TW" altLang="en-US" sz="3100" b="1" dirty="0">
                <a:solidFill>
                  <a:srgbClr val="000000"/>
                </a:solidFill>
                <a:latin typeface="標楷體" pitchFamily="65" charset="-120"/>
                <a:ea typeface="標楷體" pitchFamily="65" charset="-120"/>
                <a:cs typeface="ヒラギノ角ゴ Pro W3"/>
              </a:rPr>
              <a:t>一年 </a:t>
            </a:r>
            <a:r>
              <a:rPr lang="en-US" altLang="zh-TW" sz="3100" b="1" dirty="0">
                <a:solidFill>
                  <a:srgbClr val="000000"/>
                </a:solidFill>
                <a:latin typeface="標楷體" pitchFamily="65" charset="-120"/>
                <a:ea typeface="標楷體" pitchFamily="65" charset="-120"/>
                <a:cs typeface="ヒラギノ角ゴ Pro W3"/>
              </a:rPr>
              <a:t>53</a:t>
            </a:r>
            <a:r>
              <a:rPr lang="zh-TW" altLang="en-US" sz="3100" dirty="0">
                <a:solidFill>
                  <a:srgbClr val="000000"/>
                </a:solidFill>
                <a:latin typeface="標楷體" pitchFamily="65" charset="-120"/>
                <a:ea typeface="標楷體" pitchFamily="65" charset="-120"/>
                <a:cs typeface="ヒラギノ角ゴ Pro W3"/>
              </a:rPr>
              <a:t>美金</a:t>
            </a:r>
            <a:r>
              <a:rPr lang="zh-TW" altLang="en-US" sz="3100" b="1" dirty="0">
                <a:solidFill>
                  <a:srgbClr val="000000"/>
                </a:solidFill>
                <a:latin typeface="標楷體" pitchFamily="65" charset="-120"/>
                <a:ea typeface="標楷體" pitchFamily="65" charset="-120"/>
                <a:cs typeface="ヒラギノ角ゴ Pro W3"/>
              </a:rPr>
              <a:t> </a:t>
            </a:r>
            <a:r>
              <a:rPr lang="en-US" altLang="zh-TW" sz="3800" b="1" dirty="0">
                <a:solidFill>
                  <a:srgbClr val="000000"/>
                </a:solidFill>
                <a:effectLst>
                  <a:outerShdw blurRad="38100" dist="38100" dir="2700000" algn="tl">
                    <a:srgbClr val="000000">
                      <a:alpha val="43137"/>
                    </a:srgbClr>
                  </a:outerShdw>
                </a:effectLst>
                <a:latin typeface="標楷體" pitchFamily="65" charset="-120"/>
                <a:ea typeface="標楷體" pitchFamily="65" charset="-120"/>
                <a:cs typeface="ヒラギノ角ゴ Pro W3"/>
              </a:rPr>
              <a:t>=&gt;</a:t>
            </a:r>
            <a:r>
              <a:rPr lang="zh-TW" altLang="en-US" sz="3800" b="1" dirty="0">
                <a:solidFill>
                  <a:srgbClr val="000000"/>
                </a:solidFill>
                <a:effectLst>
                  <a:outerShdw blurRad="38100" dist="38100" dir="2700000" algn="tl">
                    <a:srgbClr val="000000">
                      <a:alpha val="43137"/>
                    </a:srgbClr>
                  </a:outerShdw>
                </a:effectLst>
                <a:latin typeface="標楷體" pitchFamily="65" charset="-120"/>
                <a:ea typeface="標楷體" pitchFamily="65" charset="-120"/>
                <a:cs typeface="ヒラギノ角ゴ Pro W3"/>
              </a:rPr>
              <a:t> </a:t>
            </a:r>
            <a:r>
              <a:rPr lang="zh-TW" altLang="en-US" sz="3100" b="1" dirty="0">
                <a:solidFill>
                  <a:srgbClr val="000000"/>
                </a:solidFill>
                <a:latin typeface="標楷體" pitchFamily="65" charset="-120"/>
                <a:ea typeface="標楷體" pitchFamily="65" charset="-120"/>
                <a:cs typeface="ヒラギノ角ゴ Pro W3"/>
              </a:rPr>
              <a:t>約</a:t>
            </a:r>
            <a:r>
              <a:rPr lang="en-US" altLang="zh-TW" sz="3100" b="1" dirty="0">
                <a:solidFill>
                  <a:srgbClr val="000000"/>
                </a:solidFill>
                <a:latin typeface="標楷體" pitchFamily="65" charset="-120"/>
                <a:ea typeface="標楷體" pitchFamily="65" charset="-120"/>
                <a:cs typeface="ヒラギノ角ゴ Pro W3"/>
              </a:rPr>
              <a:t>1600</a:t>
            </a:r>
            <a:r>
              <a:rPr lang="zh-TW" altLang="en-US" sz="3100" b="1" dirty="0">
                <a:solidFill>
                  <a:srgbClr val="000000"/>
                </a:solidFill>
                <a:latin typeface="標楷體" pitchFamily="65" charset="-120"/>
                <a:ea typeface="標楷體" pitchFamily="65" charset="-120"/>
                <a:cs typeface="ヒラギノ角ゴ Pro W3"/>
              </a:rPr>
              <a:t>台幣</a:t>
            </a:r>
            <a:endParaRPr lang="en-US" altLang="zh-TW" sz="3100" b="1" dirty="0">
              <a:solidFill>
                <a:srgbClr val="000000"/>
              </a:solidFill>
              <a:latin typeface="標楷體" pitchFamily="65" charset="-120"/>
              <a:ea typeface="標楷體" pitchFamily="65" charset="-120"/>
              <a:cs typeface="ヒラギノ角ゴ Pro W3"/>
            </a:endParaRPr>
          </a:p>
        </p:txBody>
      </p:sp>
      <p:sp>
        <p:nvSpPr>
          <p:cNvPr id="19" name="矩形 18"/>
          <p:cNvSpPr/>
          <p:nvPr/>
        </p:nvSpPr>
        <p:spPr>
          <a:xfrm>
            <a:off x="714375" y="1988840"/>
            <a:ext cx="8305800" cy="1496099"/>
          </a:xfrm>
          <a:prstGeom prst="rect">
            <a:avLst/>
          </a:prstGeom>
        </p:spPr>
        <p:txBody>
          <a:bodyPr lIns="64310" tIns="32155" rIns="64310" bIns="32155">
            <a:spAutoFit/>
          </a:bodyPr>
          <a:lstStyle/>
          <a:p>
            <a:pPr>
              <a:lnSpc>
                <a:spcPct val="150000"/>
              </a:lnSpc>
              <a:defRPr/>
            </a:pPr>
            <a:r>
              <a:rPr lang="zh-TW" altLang="en-US" sz="3100" b="1" dirty="0">
                <a:solidFill>
                  <a:schemeClr val="tx2"/>
                </a:solidFill>
                <a:latin typeface="標楷體" pitchFamily="65" charset="-120"/>
                <a:ea typeface="標楷體" pitchFamily="65" charset="-120"/>
                <a:cs typeface="ヒラギノ角ゴ Pro W3"/>
              </a:rPr>
              <a:t>對台灣全體</a:t>
            </a:r>
            <a:r>
              <a:rPr lang="zh-TW" altLang="en-US" sz="3100" b="1" dirty="0">
                <a:solidFill>
                  <a:srgbClr val="0000FF"/>
                </a:solidFill>
                <a:latin typeface="標楷體" pitchFamily="65" charset="-120"/>
                <a:ea typeface="標楷體" pitchFamily="65" charset="-120"/>
                <a:cs typeface="ヒラギノ角ゴ Pro W3"/>
              </a:rPr>
              <a:t>：</a:t>
            </a:r>
            <a:r>
              <a:rPr lang="zh-TW" altLang="en-US" sz="3100" dirty="0">
                <a:solidFill>
                  <a:srgbClr val="000000"/>
                </a:solidFill>
                <a:latin typeface="標楷體" pitchFamily="65" charset="-120"/>
                <a:ea typeface="標楷體" pitchFamily="65" charset="-120"/>
                <a:cs typeface="ヒラギノ角ゴ Pro W3"/>
              </a:rPr>
              <a:t>台灣的寶</a:t>
            </a:r>
            <a:r>
              <a:rPr lang="en-US" altLang="zh-TW" sz="3100" dirty="0">
                <a:solidFill>
                  <a:srgbClr val="000000"/>
                </a:solidFill>
                <a:latin typeface="標楷體" pitchFamily="65" charset="-120"/>
                <a:ea typeface="標楷體" pitchFamily="65" charset="-120"/>
                <a:cs typeface="ヒラギノ角ゴ Pro W3"/>
              </a:rPr>
              <a:t>/</a:t>
            </a:r>
            <a:r>
              <a:rPr lang="zh-TW" altLang="en-US" sz="3100" dirty="0">
                <a:solidFill>
                  <a:srgbClr val="000000"/>
                </a:solidFill>
                <a:latin typeface="標楷體" pitchFamily="65" charset="-120"/>
                <a:ea typeface="標楷體" pitchFamily="65" charset="-120"/>
                <a:cs typeface="ヒラギノ角ゴ Pro W3"/>
              </a:rPr>
              <a:t>尊眷增加</a:t>
            </a:r>
            <a:r>
              <a:rPr lang="en-US" altLang="zh-TW" sz="3100" b="1" dirty="0">
                <a:solidFill>
                  <a:srgbClr val="000000"/>
                </a:solidFill>
                <a:latin typeface="標楷體" pitchFamily="65" charset="-120"/>
                <a:ea typeface="標楷體" pitchFamily="65" charset="-120"/>
                <a:cs typeface="ヒラギノ角ゴ Pro W3"/>
              </a:rPr>
              <a:t>15,000</a:t>
            </a:r>
            <a:r>
              <a:rPr lang="zh-TW" altLang="en-US" sz="3100" dirty="0">
                <a:solidFill>
                  <a:srgbClr val="000000"/>
                </a:solidFill>
                <a:latin typeface="標楷體" pitchFamily="65" charset="-120"/>
                <a:ea typeface="標楷體" pitchFamily="65" charset="-120"/>
                <a:cs typeface="ヒラギノ角ゴ Pro W3"/>
              </a:rPr>
              <a:t>名</a:t>
            </a:r>
            <a:endParaRPr lang="en-US" altLang="zh-TW" sz="3100" dirty="0">
              <a:solidFill>
                <a:srgbClr val="000000"/>
              </a:solidFill>
              <a:latin typeface="標楷體" pitchFamily="65" charset="-120"/>
              <a:ea typeface="標楷體" pitchFamily="65" charset="-120"/>
              <a:cs typeface="ヒラギノ角ゴ Pro W3"/>
            </a:endParaRPr>
          </a:p>
          <a:p>
            <a:pPr>
              <a:lnSpc>
                <a:spcPct val="150000"/>
              </a:lnSpc>
              <a:defRPr/>
            </a:pPr>
            <a:r>
              <a:rPr lang="zh-TW" altLang="en-US" sz="3100" b="1" dirty="0">
                <a:solidFill>
                  <a:srgbClr val="000000"/>
                </a:solidFill>
                <a:effectLst>
                  <a:outerShdw blurRad="38100" dist="38100" dir="2700000" algn="tl">
                    <a:srgbClr val="000000">
                      <a:alpha val="43137"/>
                    </a:srgbClr>
                  </a:outerShdw>
                </a:effectLst>
                <a:latin typeface="標楷體" pitchFamily="65" charset="-120"/>
                <a:ea typeface="標楷體" pitchFamily="65" charset="-120"/>
                <a:cs typeface="ヒラギノ角ゴ Pro W3"/>
              </a:rPr>
              <a:t>            </a:t>
            </a:r>
            <a:r>
              <a:rPr lang="en-US" altLang="zh-TW" sz="3100" b="1" dirty="0">
                <a:solidFill>
                  <a:srgbClr val="000000"/>
                </a:solidFill>
                <a:effectLst>
                  <a:outerShdw blurRad="38100" dist="38100" dir="2700000" algn="tl">
                    <a:srgbClr val="000000">
                      <a:alpha val="43137"/>
                    </a:srgbClr>
                  </a:outerShdw>
                </a:effectLst>
                <a:latin typeface="標楷體" pitchFamily="65" charset="-120"/>
                <a:ea typeface="標楷體" pitchFamily="65" charset="-120"/>
                <a:cs typeface="ヒラギノ角ゴ Pro W3"/>
              </a:rPr>
              <a:t>=&gt; </a:t>
            </a:r>
            <a:r>
              <a:rPr lang="zh-TW" altLang="en-US" sz="3100" dirty="0">
                <a:solidFill>
                  <a:srgbClr val="000000"/>
                </a:solidFill>
                <a:latin typeface="標楷體" pitchFamily="65" charset="-120"/>
                <a:ea typeface="標楷體" pitchFamily="65" charset="-120"/>
                <a:cs typeface="ヒラギノ角ゴ Pro W3"/>
              </a:rPr>
              <a:t>增加</a:t>
            </a:r>
            <a:r>
              <a:rPr lang="en-US" altLang="zh-TW" sz="3100" b="1" dirty="0">
                <a:solidFill>
                  <a:srgbClr val="000000"/>
                </a:solidFill>
                <a:latin typeface="標楷體" pitchFamily="65" charset="-120"/>
                <a:ea typeface="標楷體" pitchFamily="65" charset="-120"/>
                <a:cs typeface="ヒラギノ角ゴ Pro W3"/>
              </a:rPr>
              <a:t>79</a:t>
            </a:r>
            <a:r>
              <a:rPr lang="zh-TW" altLang="en-US" sz="3100" b="1" dirty="0">
                <a:solidFill>
                  <a:srgbClr val="000000"/>
                </a:solidFill>
                <a:latin typeface="標楷體" pitchFamily="65" charset="-120"/>
                <a:ea typeface="標楷體" pitchFamily="65" charset="-120"/>
                <a:cs typeface="ヒラギノ角ゴ Pro W3"/>
              </a:rPr>
              <a:t>萬</a:t>
            </a:r>
            <a:r>
              <a:rPr lang="en-US" altLang="zh-TW" sz="3100" b="1" dirty="0">
                <a:solidFill>
                  <a:srgbClr val="000000"/>
                </a:solidFill>
                <a:latin typeface="標楷體" pitchFamily="65" charset="-120"/>
                <a:ea typeface="標楷體" pitchFamily="65" charset="-120"/>
                <a:cs typeface="ヒラギノ角ゴ Pro W3"/>
              </a:rPr>
              <a:t>5</a:t>
            </a:r>
            <a:r>
              <a:rPr lang="zh-TW" altLang="en-US" sz="3100" b="1" dirty="0">
                <a:solidFill>
                  <a:srgbClr val="000000"/>
                </a:solidFill>
                <a:latin typeface="標楷體" pitchFamily="65" charset="-120"/>
                <a:ea typeface="標楷體" pitchFamily="65" charset="-120"/>
                <a:cs typeface="ヒラギノ角ゴ Pro W3"/>
              </a:rPr>
              <a:t>千美金</a:t>
            </a:r>
            <a:endParaRPr lang="en-US" altLang="zh-TW" sz="3100" b="1" dirty="0">
              <a:solidFill>
                <a:srgbClr val="000000"/>
              </a:solidFill>
              <a:latin typeface="標楷體" pitchFamily="65" charset="-120"/>
              <a:ea typeface="標楷體" pitchFamily="65" charset="-120"/>
              <a:cs typeface="ヒラギノ角ゴ Pro W3"/>
            </a:endParaRPr>
          </a:p>
        </p:txBody>
      </p:sp>
      <p:sp>
        <p:nvSpPr>
          <p:cNvPr id="28" name="圓角矩形 4"/>
          <p:cNvSpPr/>
          <p:nvPr/>
        </p:nvSpPr>
        <p:spPr>
          <a:xfrm>
            <a:off x="431800" y="3501008"/>
            <a:ext cx="8331200" cy="2664296"/>
          </a:xfrm>
          <a:prstGeom prst="rect">
            <a:avLst/>
          </a:prstGeom>
          <a:noFill/>
          <a:ln w="38100"/>
        </p:spPr>
        <p:style>
          <a:lnRef idx="0">
            <a:scrgbClr r="0" g="0" b="0"/>
          </a:lnRef>
          <a:fillRef idx="0">
            <a:scrgbClr r="0" g="0" b="0"/>
          </a:fillRef>
          <a:effectRef idx="0">
            <a:scrgbClr r="0" g="0" b="0"/>
          </a:effectRef>
          <a:fontRef idx="minor">
            <a:schemeClr val="dk1">
              <a:hueOff val="0"/>
              <a:satOff val="0"/>
              <a:lumOff val="0"/>
              <a:alphaOff val="0"/>
            </a:schemeClr>
          </a:fontRef>
        </p:style>
        <p:txBody>
          <a:bodyPr lIns="144780" tIns="144780" rIns="144780" bIns="144780" spcCol="1270" anchor="ctr"/>
          <a:lstStyle/>
          <a:p>
            <a:pPr algn="ctr">
              <a:defRPr/>
            </a:pPr>
            <a:r>
              <a:rPr lang="zh-TW" altLang="en-US" sz="3200" b="1" dirty="0">
                <a:solidFill>
                  <a:srgbClr val="000000"/>
                </a:solidFill>
                <a:latin typeface="標楷體" pitchFamily="65" charset="-120"/>
                <a:ea typeface="標楷體" pitchFamily="65" charset="-120"/>
              </a:rPr>
              <a:t>社友人數在</a:t>
            </a:r>
            <a:r>
              <a:rPr lang="en-US" altLang="zh-TW" sz="3200" b="1" dirty="0">
                <a:solidFill>
                  <a:srgbClr val="000000"/>
                </a:solidFill>
                <a:latin typeface="標楷體" pitchFamily="65" charset="-120"/>
                <a:ea typeface="標楷體" pitchFamily="65" charset="-120"/>
              </a:rPr>
              <a:t>2015</a:t>
            </a:r>
            <a:r>
              <a:rPr lang="zh-TW" altLang="en-US" sz="3200" b="1" dirty="0">
                <a:solidFill>
                  <a:srgbClr val="000000"/>
                </a:solidFill>
                <a:latin typeface="標楷體" pitchFamily="65" charset="-120"/>
                <a:ea typeface="標楷體" pitchFamily="65" charset="-120"/>
              </a:rPr>
              <a:t>年之前達到 </a:t>
            </a:r>
            <a:r>
              <a:rPr lang="en-US" altLang="zh-TW" sz="3200" b="1" dirty="0">
                <a:solidFill>
                  <a:schemeClr val="tx2"/>
                </a:solidFill>
                <a:latin typeface="標楷體" pitchFamily="65" charset="-120"/>
                <a:ea typeface="標楷體" pitchFamily="65" charset="-120"/>
              </a:rPr>
              <a:t>4</a:t>
            </a:r>
            <a:r>
              <a:rPr lang="zh-TW" altLang="en-US" sz="3200" b="1" dirty="0">
                <a:solidFill>
                  <a:schemeClr val="tx2"/>
                </a:solidFill>
                <a:latin typeface="標楷體" pitchFamily="65" charset="-120"/>
                <a:ea typeface="標楷體" pitchFamily="65" charset="-120"/>
              </a:rPr>
              <a:t>萬人</a:t>
            </a:r>
            <a:endParaRPr lang="en-US" altLang="zh-TW" sz="3200" b="1" dirty="0">
              <a:solidFill>
                <a:schemeClr val="tx2"/>
              </a:solidFill>
              <a:latin typeface="標楷體" pitchFamily="65" charset="-120"/>
              <a:ea typeface="標楷體" pitchFamily="65" charset="-120"/>
            </a:endParaRPr>
          </a:p>
          <a:p>
            <a:pPr algn="ctr">
              <a:defRPr/>
            </a:pPr>
            <a:r>
              <a:rPr lang="zh-TW" altLang="en-US" sz="3200" b="1" dirty="0" smtClean="0">
                <a:solidFill>
                  <a:srgbClr val="000000"/>
                </a:solidFill>
                <a:latin typeface="標楷體" pitchFamily="65" charset="-120"/>
                <a:ea typeface="標楷體" pitchFamily="65" charset="-120"/>
              </a:rPr>
              <a:t>可望將</a:t>
            </a:r>
            <a:r>
              <a:rPr lang="zh-TW" altLang="en-US" sz="3200" b="1" dirty="0" smtClean="0">
                <a:solidFill>
                  <a:schemeClr val="tx2"/>
                </a:solidFill>
                <a:latin typeface="標楷體" pitchFamily="65" charset="-120"/>
                <a:ea typeface="標楷體" pitchFamily="65" charset="-120"/>
              </a:rPr>
              <a:t>華語</a:t>
            </a:r>
            <a:r>
              <a:rPr lang="zh-TW" altLang="en-US" sz="3200" b="1" dirty="0">
                <a:solidFill>
                  <a:srgbClr val="000000"/>
                </a:solidFill>
                <a:latin typeface="標楷體" pitchFamily="65" charset="-120"/>
                <a:ea typeface="標楷體" pitchFamily="65" charset="-120"/>
              </a:rPr>
              <a:t>列為 </a:t>
            </a:r>
            <a:r>
              <a:rPr lang="zh-TW" altLang="en-US" sz="3200" b="1" dirty="0">
                <a:solidFill>
                  <a:schemeClr val="tx2"/>
                </a:solidFill>
                <a:latin typeface="標楷體" pitchFamily="65" charset="-120"/>
                <a:ea typeface="標楷體" pitchFamily="65" charset="-120"/>
              </a:rPr>
              <a:t>國際扶</a:t>
            </a:r>
            <a:r>
              <a:rPr lang="zh-TW" altLang="en-US" sz="3200" b="1" dirty="0" smtClean="0">
                <a:solidFill>
                  <a:schemeClr val="tx2"/>
                </a:solidFill>
                <a:latin typeface="標楷體" pitchFamily="65" charset="-120"/>
                <a:ea typeface="標楷體" pitchFamily="65" charset="-120"/>
              </a:rPr>
              <a:t>輪官方語言</a:t>
            </a:r>
            <a:endParaRPr lang="en-US" altLang="zh-TW" sz="3200" b="1" dirty="0" smtClean="0">
              <a:solidFill>
                <a:schemeClr val="tx2"/>
              </a:solidFill>
              <a:latin typeface="標楷體" pitchFamily="65" charset="-120"/>
              <a:ea typeface="標楷體" pitchFamily="65" charset="-120"/>
            </a:endParaRPr>
          </a:p>
          <a:p>
            <a:pPr algn="ctr">
              <a:defRPr/>
            </a:pPr>
            <a:endParaRPr lang="en-US" altLang="zh-TW" sz="3200" b="1" dirty="0" smtClean="0">
              <a:solidFill>
                <a:schemeClr val="tx2"/>
              </a:solidFill>
              <a:latin typeface="標楷體" pitchFamily="65" charset="-120"/>
              <a:ea typeface="標楷體" pitchFamily="65" charset="-120"/>
            </a:endParaRPr>
          </a:p>
          <a:p>
            <a:pPr>
              <a:defRPr/>
            </a:pPr>
            <a:r>
              <a:rPr lang="en-US" altLang="zh-TW" sz="3200" b="1" dirty="0" smtClean="0">
                <a:solidFill>
                  <a:schemeClr val="tx2"/>
                </a:solidFill>
                <a:latin typeface="標楷體" pitchFamily="65" charset="-120"/>
                <a:ea typeface="標楷體" pitchFamily="65" charset="-120"/>
              </a:rPr>
              <a:t>     </a:t>
            </a:r>
            <a:r>
              <a:rPr lang="en-US" altLang="zh-TW" sz="3600" b="1" i="1" dirty="0" smtClean="0">
                <a:solidFill>
                  <a:schemeClr val="tx2"/>
                </a:solidFill>
                <a:ea typeface="標楷體" pitchFamily="65" charset="-120"/>
              </a:rPr>
              <a:t>RI</a:t>
            </a:r>
            <a:r>
              <a:rPr lang="en-US" altLang="zh-TW" sz="3600" b="1" i="1" dirty="0" smtClean="0">
                <a:solidFill>
                  <a:schemeClr val="tx2"/>
                </a:solidFill>
                <a:latin typeface="標楷體" pitchFamily="65" charset="-120"/>
                <a:ea typeface="標楷體" pitchFamily="65" charset="-120"/>
              </a:rPr>
              <a:t> </a:t>
            </a:r>
            <a:r>
              <a:rPr lang="zh-TW" altLang="en-US" sz="3600" b="1" i="1" dirty="0" smtClean="0">
                <a:solidFill>
                  <a:schemeClr val="tx2"/>
                </a:solidFill>
                <a:latin typeface="標楷體" pitchFamily="65" charset="-120"/>
                <a:ea typeface="標楷體" pitchFamily="65" charset="-120"/>
              </a:rPr>
              <a:t>資訊 訊息 網站 申請獎助金</a:t>
            </a:r>
            <a:endParaRPr lang="en-US" altLang="zh-TW" sz="3600" b="1" i="1" dirty="0" smtClean="0">
              <a:solidFill>
                <a:schemeClr val="tx2"/>
              </a:solidFill>
              <a:latin typeface="標楷體" pitchFamily="65" charset="-120"/>
              <a:ea typeface="標楷體" pitchFamily="65" charset="-120"/>
            </a:endParaRPr>
          </a:p>
          <a:p>
            <a:pPr>
              <a:defRPr/>
            </a:pPr>
            <a:r>
              <a:rPr lang="zh-TW" altLang="en-US" sz="3600" b="1" i="1" dirty="0" smtClean="0">
                <a:solidFill>
                  <a:schemeClr val="tx2"/>
                </a:solidFill>
                <a:latin typeface="標楷體" pitchFamily="65" charset="-120"/>
                <a:ea typeface="標楷體" pitchFamily="65" charset="-120"/>
              </a:rPr>
              <a:t>             無語言障礙</a:t>
            </a:r>
            <a:endParaRPr lang="zh-TW" altLang="en-US" sz="3600" b="1" i="1" dirty="0">
              <a:solidFill>
                <a:schemeClr val="tx2"/>
              </a:solidFill>
              <a:latin typeface="標楷體" pitchFamily="65" charset="-120"/>
              <a:ea typeface="標楷體" pitchFamily="65" charset="-120"/>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1" descr="IMG_0737.PNG"/>
          <p:cNvPicPr>
            <a:picLocks noChangeAspect="1"/>
          </p:cNvPicPr>
          <p:nvPr/>
        </p:nvPicPr>
        <p:blipFill>
          <a:blip r:embed="rId2"/>
          <a:srcRect/>
          <a:stretch>
            <a:fillRect/>
          </a:stretch>
        </p:blipFill>
        <p:spPr bwMode="auto">
          <a:xfrm>
            <a:off x="3132138" y="23813"/>
            <a:ext cx="5327650" cy="6834187"/>
          </a:xfrm>
          <a:prstGeom prst="rect">
            <a:avLst/>
          </a:prstGeom>
          <a:noFill/>
          <a:ln w="9525">
            <a:noFill/>
            <a:miter lim="800000"/>
            <a:headEnd/>
            <a:tailEnd/>
          </a:ln>
        </p:spPr>
      </p:pic>
      <p:sp>
        <p:nvSpPr>
          <p:cNvPr id="160771" name="TextBox 2"/>
          <p:cNvSpPr txBox="1">
            <a:spLocks noChangeArrowheads="1"/>
          </p:cNvSpPr>
          <p:nvPr/>
        </p:nvSpPr>
        <p:spPr bwMode="auto">
          <a:xfrm>
            <a:off x="468313" y="549275"/>
            <a:ext cx="2232025" cy="2062163"/>
          </a:xfrm>
          <a:prstGeom prst="rect">
            <a:avLst/>
          </a:prstGeom>
          <a:noFill/>
          <a:ln w="9525">
            <a:noFill/>
            <a:miter lim="800000"/>
            <a:headEnd/>
            <a:tailEnd/>
          </a:ln>
        </p:spPr>
        <p:txBody>
          <a:bodyPr>
            <a:spAutoFit/>
          </a:bodyPr>
          <a:lstStyle/>
          <a:p>
            <a:r>
              <a:rPr kumimoji="0" lang="zh-TW" altLang="en-US" sz="3200">
                <a:solidFill>
                  <a:srgbClr val="0000FF"/>
                </a:solidFill>
                <a:latin typeface="Apple LiGothic Medium"/>
                <a:ea typeface="Apple LiGothic Medium"/>
                <a:cs typeface="Apple LiGothic Medium"/>
              </a:rPr>
              <a:t>最近五年來</a:t>
            </a:r>
          </a:p>
          <a:p>
            <a:r>
              <a:rPr kumimoji="0" lang="zh-TW" altLang="en-US" sz="3200">
                <a:solidFill>
                  <a:srgbClr val="0000FF"/>
                </a:solidFill>
                <a:latin typeface="Apple LiGothic Medium"/>
                <a:ea typeface="Apple LiGothic Medium"/>
                <a:cs typeface="Apple LiGothic Medium"/>
              </a:rPr>
              <a:t>年度基金</a:t>
            </a:r>
            <a:r>
              <a:rPr kumimoji="0" lang="en-US" altLang="zh-TW" sz="3200">
                <a:solidFill>
                  <a:srgbClr val="0000FF"/>
                </a:solidFill>
                <a:latin typeface="Apple LiGothic Medium"/>
                <a:ea typeface="Apple LiGothic Medium"/>
                <a:cs typeface="Apple LiGothic Medium"/>
              </a:rPr>
              <a:t>(Annual Fund)</a:t>
            </a:r>
          </a:p>
          <a:p>
            <a:r>
              <a:rPr kumimoji="0" lang="zh-TW" altLang="en-US" sz="3200">
                <a:solidFill>
                  <a:srgbClr val="0000FF"/>
                </a:solidFill>
                <a:latin typeface="Apple LiGothic Medium"/>
                <a:ea typeface="Apple LiGothic Medium"/>
                <a:cs typeface="Apple LiGothic Medium"/>
              </a:rPr>
              <a:t>捐獻新高</a:t>
            </a:r>
            <a:endParaRPr kumimoji="0" lang="en-US" sz="3200">
              <a:solidFill>
                <a:srgbClr val="0000FF"/>
              </a:solidFill>
              <a:latin typeface="Apple LiGothic Medium"/>
              <a:ea typeface="Apple LiGothic Medium"/>
              <a:cs typeface="Apple LiGothic Medium"/>
            </a:endParaRP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投影片編號版面配置區 2"/>
          <p:cNvSpPr txBox="1">
            <a:spLocks noGrp="1"/>
          </p:cNvSpPr>
          <p:nvPr/>
        </p:nvSpPr>
        <p:spPr>
          <a:xfrm>
            <a:off x="6553200" y="6356350"/>
            <a:ext cx="2133600" cy="365125"/>
          </a:xfrm>
          <a:prstGeom prst="rect">
            <a:avLst/>
          </a:prstGeom>
          <a:noFill/>
          <a:ln>
            <a:headEnd/>
            <a:tailEnd/>
          </a:ln>
        </p:spPr>
        <p:txBody>
          <a:bodyPr anchor="ctr"/>
          <a:lstStyle/>
          <a:p>
            <a:pPr algn="r" fontAlgn="auto">
              <a:spcBef>
                <a:spcPts val="0"/>
              </a:spcBef>
              <a:spcAft>
                <a:spcPts val="0"/>
              </a:spcAft>
              <a:defRPr/>
            </a:pPr>
            <a:fld id="{332442FE-2621-4F57-BD03-34D20B5A9AF8}" type="slidenum">
              <a:rPr kumimoji="0" lang="en-US" altLang="zh-TW" sz="2800">
                <a:solidFill>
                  <a:schemeClr val="tx1">
                    <a:tint val="75000"/>
                  </a:schemeClr>
                </a:solidFill>
                <a:latin typeface="+mn-lt"/>
                <a:ea typeface="新細明體" charset="-120"/>
              </a:rPr>
              <a:pPr algn="r" fontAlgn="auto">
                <a:spcBef>
                  <a:spcPts val="0"/>
                </a:spcBef>
                <a:spcAft>
                  <a:spcPts val="0"/>
                </a:spcAft>
                <a:defRPr/>
              </a:pPr>
              <a:t>26</a:t>
            </a:fld>
            <a:endParaRPr kumimoji="0" lang="en-US" altLang="zh-TW" sz="2800">
              <a:solidFill>
                <a:schemeClr val="tx1">
                  <a:tint val="75000"/>
                </a:schemeClr>
              </a:solidFill>
              <a:latin typeface="+mn-lt"/>
              <a:ea typeface="新細明體" charset="-120"/>
            </a:endParaRPr>
          </a:p>
        </p:txBody>
      </p:sp>
      <p:sp>
        <p:nvSpPr>
          <p:cNvPr id="158723" name="Rectangle 2"/>
          <p:cNvSpPr>
            <a:spLocks noGrp="1" noChangeArrowheads="1"/>
          </p:cNvSpPr>
          <p:nvPr>
            <p:ph type="title" idx="4294967295"/>
          </p:nvPr>
        </p:nvSpPr>
        <p:spPr bwMode="auto">
          <a:xfrm>
            <a:off x="684213" y="287338"/>
            <a:ext cx="7772400" cy="838200"/>
          </a:xfrm>
          <a:prstGeom prst="rect">
            <a:avLst/>
          </a:prstGeom>
          <a:solidFill>
            <a:srgbClr val="FFFFFF"/>
          </a:solidFill>
          <a:ln>
            <a:solidFill>
              <a:srgbClr val="000000"/>
            </a:solidFill>
            <a:miter lim="800000"/>
            <a:headEnd/>
            <a:tailEnd/>
          </a:ln>
        </p:spPr>
        <p:txBody>
          <a:bodyPr anchor="ctr"/>
          <a:lstStyle/>
          <a:p>
            <a:r>
              <a:rPr lang="zh-TW" altLang="en-US" sz="2800" b="1" dirty="0">
                <a:solidFill>
                  <a:srgbClr val="0070C0"/>
                </a:solidFill>
                <a:latin typeface="微軟正黑體" pitchFamily="34" charset="-120"/>
                <a:ea typeface="微軟正黑體" pitchFamily="34" charset="-120"/>
              </a:rPr>
              <a:t>全世界</a:t>
            </a:r>
            <a:r>
              <a:rPr lang="en-US" altLang="zh-TW" sz="2800" b="1" dirty="0" smtClean="0">
                <a:solidFill>
                  <a:srgbClr val="0070C0"/>
                </a:solidFill>
                <a:latin typeface="微軟正黑體" pitchFamily="34" charset="-120"/>
                <a:ea typeface="微軟正黑體" pitchFamily="34" charset="-120"/>
              </a:rPr>
              <a:t>2013-14</a:t>
            </a:r>
            <a:r>
              <a:rPr lang="zh-TW" altLang="en-US" sz="2800" b="1" dirty="0" smtClean="0">
                <a:solidFill>
                  <a:srgbClr val="0070C0"/>
                </a:solidFill>
                <a:latin typeface="微軟正黑體" pitchFamily="34" charset="-120"/>
                <a:ea typeface="微軟正黑體" pitchFamily="34" charset="-120"/>
              </a:rPr>
              <a:t>捐款</a:t>
            </a:r>
            <a:r>
              <a:rPr lang="zh-TW" altLang="en-US" sz="2800" b="1" dirty="0">
                <a:solidFill>
                  <a:srgbClr val="0070C0"/>
                </a:solidFill>
                <a:latin typeface="微軟正黑體" pitchFamily="34" charset="-120"/>
                <a:ea typeface="微軟正黑體" pitchFamily="34" charset="-120"/>
              </a:rPr>
              <a:t>前</a:t>
            </a:r>
            <a:r>
              <a:rPr lang="en-US" altLang="zh-TW" sz="2800" b="1" dirty="0">
                <a:solidFill>
                  <a:srgbClr val="0070C0"/>
                </a:solidFill>
                <a:latin typeface="微軟正黑體" pitchFamily="34" charset="-120"/>
                <a:ea typeface="微軟正黑體" pitchFamily="34" charset="-120"/>
              </a:rPr>
              <a:t>15</a:t>
            </a:r>
            <a:r>
              <a:rPr lang="zh-TW" altLang="en-US" sz="2800" b="1" dirty="0">
                <a:solidFill>
                  <a:srgbClr val="0070C0"/>
                </a:solidFill>
                <a:latin typeface="微軟正黑體" pitchFamily="34" charset="-120"/>
                <a:ea typeface="微軟正黑體" pitchFamily="34" charset="-120"/>
              </a:rPr>
              <a:t>名國家</a:t>
            </a:r>
          </a:p>
        </p:txBody>
      </p:sp>
      <p:graphicFrame>
        <p:nvGraphicFramePr>
          <p:cNvPr id="5" name="表格 4"/>
          <p:cNvGraphicFramePr>
            <a:graphicFrameLocks noGrp="1"/>
          </p:cNvGraphicFramePr>
          <p:nvPr/>
        </p:nvGraphicFramePr>
        <p:xfrm>
          <a:off x="500034" y="1285859"/>
          <a:ext cx="7929618" cy="5143536"/>
        </p:xfrm>
        <a:graphic>
          <a:graphicData uri="http://schemas.openxmlformats.org/drawingml/2006/table">
            <a:tbl>
              <a:tblPr/>
              <a:tblGrid>
                <a:gridCol w="580216"/>
                <a:gridCol w="2320864"/>
                <a:gridCol w="952149"/>
                <a:gridCol w="1294327"/>
                <a:gridCol w="1353838"/>
                <a:gridCol w="1428224"/>
              </a:tblGrid>
              <a:tr h="736626">
                <a:tc>
                  <a:txBody>
                    <a:bodyPr/>
                    <a:lstStyle/>
                    <a:p>
                      <a:pPr algn="ctr" fontAlgn="ctr"/>
                      <a:r>
                        <a:rPr lang="zh-TW" altLang="en-US" sz="1600" b="1" i="0" u="none" strike="noStrike" dirty="0">
                          <a:solidFill>
                            <a:srgbClr val="FFFFFF"/>
                          </a:solidFill>
                          <a:latin typeface="細明體"/>
                        </a:rPr>
                        <a:t>排名</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1600" b="1" i="0" u="none" strike="noStrike" dirty="0">
                          <a:solidFill>
                            <a:srgbClr val="FFFFFF"/>
                          </a:solidFill>
                          <a:latin typeface="細明體"/>
                        </a:rPr>
                        <a:t>國家</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1600" b="1" i="0" u="none" strike="noStrike">
                          <a:solidFill>
                            <a:srgbClr val="FFFFFF"/>
                          </a:solidFill>
                          <a:latin typeface="細明體"/>
                        </a:rPr>
                        <a:t>社友數</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1600" b="1" i="0" u="none" strike="noStrike">
                          <a:solidFill>
                            <a:srgbClr val="FFFFFF"/>
                          </a:solidFill>
                          <a:latin typeface="細明體"/>
                        </a:rPr>
                        <a:t>年度基金捐獻</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1600" b="1" i="0" u="none" strike="noStrike">
                          <a:solidFill>
                            <a:srgbClr val="FFFFFF"/>
                          </a:solidFill>
                          <a:latin typeface="細明體"/>
                        </a:rPr>
                        <a:t>總額</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1600" b="1" i="0" u="none" strike="noStrike">
                          <a:solidFill>
                            <a:srgbClr val="FFFFFF"/>
                          </a:solidFill>
                          <a:latin typeface="細明體"/>
                        </a:rPr>
                        <a:t>年度基金</a:t>
                      </a:r>
                      <a:r>
                        <a:rPr lang="en-US" altLang="zh-TW" sz="1600" b="1" i="0" u="none" strike="noStrike">
                          <a:solidFill>
                            <a:srgbClr val="FFFFFF"/>
                          </a:solidFill>
                          <a:latin typeface="細明體"/>
                        </a:rPr>
                        <a:t>/</a:t>
                      </a:r>
                      <a:r>
                        <a:rPr lang="zh-TW" altLang="en-US" sz="1600" b="1" i="0" u="none" strike="noStrike">
                          <a:solidFill>
                            <a:srgbClr val="FFFFFF"/>
                          </a:solidFill>
                          <a:latin typeface="細明體"/>
                        </a:rPr>
                        <a:t>人均</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r>
              <a:tr h="293794">
                <a:tc>
                  <a:txBody>
                    <a:bodyPr/>
                    <a:lstStyle/>
                    <a:p>
                      <a:pPr algn="ctr" fontAlgn="b"/>
                      <a:r>
                        <a:rPr lang="en-US" altLang="zh-TW" sz="1600" b="0" i="0" u="none" strike="noStrike">
                          <a:solidFill>
                            <a:srgbClr val="000000"/>
                          </a:solidFill>
                          <a:latin typeface="Arial"/>
                        </a:rPr>
                        <a:t>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dirty="0">
                          <a:solidFill>
                            <a:srgbClr val="000000"/>
                          </a:solidFill>
                          <a:latin typeface="Arial"/>
                        </a:rPr>
                        <a:t>United States</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333371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$41,455,446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$166,083,399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$124.35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dirty="0">
                          <a:solidFill>
                            <a:srgbClr val="000000"/>
                          </a:solidFill>
                          <a:latin typeface="Arial"/>
                        </a:rPr>
                        <a:t>Japan</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86161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$11,520,749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$15,285,000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$133.71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a:solidFill>
                            <a:srgbClr val="000000"/>
                          </a:solidFill>
                          <a:latin typeface="Arial"/>
                        </a:rPr>
                        <a:t>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a:solidFill>
                            <a:srgbClr val="000000"/>
                          </a:solidFill>
                          <a:latin typeface="Arial"/>
                        </a:rPr>
                        <a:t>India</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117191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$7,218,405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$12,556,731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$61.60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dirty="0">
                          <a:solidFill>
                            <a:srgbClr val="000000"/>
                          </a:solidFill>
                          <a:latin typeface="Arial"/>
                        </a:rPr>
                        <a:t>Korea, Republic of</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56462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$10,268,100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$12,035,965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$181.86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dirty="0">
                          <a:solidFill>
                            <a:srgbClr val="FF0000"/>
                          </a:solidFill>
                          <a:latin typeface="Arial"/>
                        </a:rPr>
                        <a:t>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dirty="0">
                          <a:solidFill>
                            <a:srgbClr val="FF0000"/>
                          </a:solidFill>
                          <a:latin typeface="Arial"/>
                        </a:rPr>
                        <a:t>Taiwan</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FF0000"/>
                          </a:solidFill>
                          <a:latin typeface="Arial"/>
                        </a:rPr>
                        <a:t>22573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FF0000"/>
                          </a:solidFill>
                          <a:latin typeface="Arial"/>
                        </a:rPr>
                        <a:t>$4,880,432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FF0000"/>
                          </a:solidFill>
                          <a:latin typeface="Arial"/>
                        </a:rPr>
                        <a:t>$8,665,942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FF0000"/>
                          </a:solidFill>
                          <a:latin typeface="Arial"/>
                        </a:rPr>
                        <a:t>$216.21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dirty="0">
                          <a:solidFill>
                            <a:srgbClr val="000000"/>
                          </a:solidFill>
                          <a:latin typeface="Arial"/>
                        </a:rPr>
                        <a:t>Italy</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40338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$3,419,994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$8,200,356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$84.78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a:solidFill>
                            <a:srgbClr val="000000"/>
                          </a:solidFill>
                          <a:latin typeface="Arial"/>
                        </a:rPr>
                        <a:t>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a:solidFill>
                            <a:srgbClr val="000000"/>
                          </a:solidFill>
                          <a:latin typeface="Arial"/>
                        </a:rPr>
                        <a:t>Canada</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24964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$4,183,463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$7,332,237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$167.58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latin typeface="Arial"/>
                        </a:rPr>
                        <a:t>Germany</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52325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$4,336,679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$6,862,027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$82.88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a:solidFill>
                            <a:srgbClr val="000000"/>
                          </a:solidFill>
                          <a:latin typeface="Arial"/>
                        </a:rPr>
                        <a:t>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dirty="0">
                          <a:solidFill>
                            <a:srgbClr val="000000"/>
                          </a:solidFill>
                          <a:latin typeface="Arial"/>
                        </a:rPr>
                        <a:t>Australia</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30708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$3,785,490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$5,671,203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$123.27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10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latin typeface="Arial"/>
                        </a:rPr>
                        <a:t>Brazil</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55746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$4,076,974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$5,100,327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$73.13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a:solidFill>
                            <a:srgbClr val="000000"/>
                          </a:solidFill>
                          <a:latin typeface="Arial"/>
                        </a:rPr>
                        <a:t>11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a:solidFill>
                            <a:srgbClr val="000000"/>
                          </a:solidFill>
                          <a:latin typeface="Arial"/>
                        </a:rPr>
                        <a:t>UK</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49663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$3,068,851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$5,075,138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$61.79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12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latin typeface="Arial"/>
                        </a:rPr>
                        <a:t>France</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32517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$2,780,741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$3,791,673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$85.52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a:solidFill>
                            <a:srgbClr val="000000"/>
                          </a:solidFill>
                          <a:latin typeface="Arial"/>
                        </a:rPr>
                        <a:t>13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a:solidFill>
                            <a:srgbClr val="000000"/>
                          </a:solidFill>
                          <a:latin typeface="Arial"/>
                        </a:rPr>
                        <a:t>Philippines</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20508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$2,026,754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$2,324,190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$98.83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14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latin typeface="Arial"/>
                        </a:rPr>
                        <a:t>Nigeria</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6683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$686,534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$2,132,515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$102.73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a:solidFill>
                            <a:srgbClr val="000000"/>
                          </a:solidFill>
                          <a:latin typeface="Arial"/>
                        </a:rPr>
                        <a:t>15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a:solidFill>
                            <a:srgbClr val="000000"/>
                          </a:solidFill>
                          <a:latin typeface="Arial"/>
                        </a:rPr>
                        <a:t>Mexico</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10193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$1,371,824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$1,774,890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$134.58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2"/>
          <p:cNvSpPr txBox="1">
            <a:spLocks noGrp="1"/>
          </p:cNvSpPr>
          <p:nvPr/>
        </p:nvSpPr>
        <p:spPr>
          <a:xfrm>
            <a:off x="6553200" y="6356350"/>
            <a:ext cx="2133600" cy="365125"/>
          </a:xfrm>
          <a:prstGeom prst="rect">
            <a:avLst/>
          </a:prstGeom>
          <a:noFill/>
          <a:ln>
            <a:headEnd/>
            <a:tailEnd/>
          </a:ln>
        </p:spPr>
        <p:txBody>
          <a:bodyPr anchor="ctr"/>
          <a:lstStyle/>
          <a:p>
            <a:pPr algn="r" fontAlgn="auto">
              <a:spcBef>
                <a:spcPts val="0"/>
              </a:spcBef>
              <a:spcAft>
                <a:spcPts val="0"/>
              </a:spcAft>
              <a:defRPr/>
            </a:pPr>
            <a:fld id="{B54B6CCE-8065-4152-A438-7D7634B2DD0C}" type="slidenum">
              <a:rPr kumimoji="0" lang="en-US" altLang="zh-TW" sz="2800">
                <a:solidFill>
                  <a:schemeClr val="tx1">
                    <a:tint val="75000"/>
                  </a:schemeClr>
                </a:solidFill>
                <a:latin typeface="+mn-lt"/>
                <a:ea typeface="新細明體" charset="-120"/>
              </a:rPr>
              <a:pPr algn="r" fontAlgn="auto">
                <a:spcBef>
                  <a:spcPts val="0"/>
                </a:spcBef>
                <a:spcAft>
                  <a:spcPts val="0"/>
                </a:spcAft>
                <a:defRPr/>
              </a:pPr>
              <a:t>27</a:t>
            </a:fld>
            <a:endParaRPr kumimoji="0" lang="en-US" altLang="zh-TW" sz="2800">
              <a:solidFill>
                <a:schemeClr val="tx1">
                  <a:tint val="75000"/>
                </a:schemeClr>
              </a:solidFill>
              <a:latin typeface="+mn-lt"/>
              <a:ea typeface="新細明體" charset="-120"/>
            </a:endParaRPr>
          </a:p>
        </p:txBody>
      </p:sp>
      <p:sp>
        <p:nvSpPr>
          <p:cNvPr id="165891" name="Rectangle 2"/>
          <p:cNvSpPr>
            <a:spLocks noGrp="1" noChangeArrowheads="1"/>
          </p:cNvSpPr>
          <p:nvPr>
            <p:ph type="title" idx="4294967295"/>
          </p:nvPr>
        </p:nvSpPr>
        <p:spPr bwMode="auto">
          <a:xfrm>
            <a:off x="684213" y="333375"/>
            <a:ext cx="7772400" cy="838200"/>
          </a:xfrm>
          <a:prstGeom prst="rect">
            <a:avLst/>
          </a:prstGeom>
          <a:solidFill>
            <a:srgbClr val="FFFFFF"/>
          </a:solidFill>
          <a:ln>
            <a:solidFill>
              <a:srgbClr val="000000"/>
            </a:solidFill>
            <a:miter lim="800000"/>
            <a:headEnd/>
            <a:tailEnd/>
          </a:ln>
        </p:spPr>
        <p:txBody>
          <a:bodyPr anchor="ctr"/>
          <a:lstStyle/>
          <a:p>
            <a:r>
              <a:rPr lang="en-US" altLang="zh-TW" sz="2800" b="1" dirty="0" smtClean="0">
                <a:solidFill>
                  <a:srgbClr val="0070C0"/>
                </a:solidFill>
                <a:latin typeface="微軟正黑體" pitchFamily="34" charset="-120"/>
                <a:ea typeface="微軟正黑體" pitchFamily="34" charset="-120"/>
              </a:rPr>
              <a:t>2013-14 </a:t>
            </a:r>
            <a:r>
              <a:rPr lang="en-US" altLang="zh-TW" sz="2800" b="1" dirty="0">
                <a:solidFill>
                  <a:srgbClr val="0070C0"/>
                </a:solidFill>
                <a:latin typeface="微軟正黑體" pitchFamily="34" charset="-120"/>
                <a:ea typeface="微軟正黑體" pitchFamily="34" charset="-120"/>
              </a:rPr>
              <a:t>10B</a:t>
            </a:r>
            <a:r>
              <a:rPr lang="zh-TW" altLang="en-US" sz="2800" b="1" dirty="0">
                <a:solidFill>
                  <a:srgbClr val="0070C0"/>
                </a:solidFill>
                <a:latin typeface="微軟正黑體" pitchFamily="34" charset="-120"/>
                <a:ea typeface="微軟正黑體" pitchFamily="34" charset="-120"/>
              </a:rPr>
              <a:t>地帶捐款款統計表</a:t>
            </a:r>
          </a:p>
        </p:txBody>
      </p:sp>
      <p:graphicFrame>
        <p:nvGraphicFramePr>
          <p:cNvPr id="6" name="表格 5"/>
          <p:cNvGraphicFramePr>
            <a:graphicFrameLocks noGrp="1"/>
          </p:cNvGraphicFramePr>
          <p:nvPr/>
        </p:nvGraphicFramePr>
        <p:xfrm>
          <a:off x="642910" y="1285862"/>
          <a:ext cx="7643866" cy="4542254"/>
        </p:xfrm>
        <a:graphic>
          <a:graphicData uri="http://schemas.openxmlformats.org/drawingml/2006/table">
            <a:tbl>
              <a:tblPr/>
              <a:tblGrid>
                <a:gridCol w="1034994"/>
                <a:gridCol w="1034994"/>
                <a:gridCol w="1573350"/>
                <a:gridCol w="1071570"/>
                <a:gridCol w="1643074"/>
                <a:gridCol w="1285884"/>
              </a:tblGrid>
              <a:tr h="639232">
                <a:tc>
                  <a:txBody>
                    <a:bodyPr/>
                    <a:lstStyle/>
                    <a:p>
                      <a:pPr algn="ctr" fontAlgn="ctr"/>
                      <a:r>
                        <a:rPr lang="zh-TW" altLang="en-US" sz="2000" b="1" i="0" u="none" strike="noStrike" dirty="0">
                          <a:solidFill>
                            <a:srgbClr val="000000"/>
                          </a:solidFill>
                          <a:latin typeface="細明體"/>
                        </a:rPr>
                        <a:t>地區</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2000" b="1" i="0" u="none" strike="noStrike" dirty="0">
                          <a:solidFill>
                            <a:srgbClr val="000000"/>
                          </a:solidFill>
                          <a:latin typeface="細明體"/>
                        </a:rPr>
                        <a:t>社員數</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2000" b="1" i="0" u="none" strike="noStrike" dirty="0">
                          <a:solidFill>
                            <a:srgbClr val="000000"/>
                          </a:solidFill>
                          <a:latin typeface="細明體"/>
                        </a:rPr>
                        <a:t>年度基金捐獻</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en-US" sz="2000" b="1" i="0" u="none" strike="noStrike">
                          <a:solidFill>
                            <a:srgbClr val="000000"/>
                          </a:solidFill>
                          <a:latin typeface="細明體"/>
                        </a:rPr>
                        <a:t>AF/</a:t>
                      </a:r>
                      <a:r>
                        <a:rPr lang="zh-TW" altLang="en-US" sz="2000" b="1" i="0" u="none" strike="noStrike">
                          <a:solidFill>
                            <a:srgbClr val="000000"/>
                          </a:solidFill>
                          <a:latin typeface="細明體"/>
                        </a:rPr>
                        <a:t>人均</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2000" b="1" i="0" u="none" strike="noStrike">
                          <a:solidFill>
                            <a:srgbClr val="000000"/>
                          </a:solidFill>
                          <a:latin typeface="細明體"/>
                        </a:rPr>
                        <a:t>總捐獻</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2000" b="1" i="0" u="none" strike="noStrike">
                          <a:solidFill>
                            <a:srgbClr val="000000"/>
                          </a:solidFill>
                          <a:latin typeface="細明體"/>
                        </a:rPr>
                        <a:t>總額</a:t>
                      </a:r>
                      <a:r>
                        <a:rPr lang="en-US" altLang="zh-TW" sz="2000" b="1" i="0" u="none" strike="noStrike">
                          <a:solidFill>
                            <a:srgbClr val="000000"/>
                          </a:solidFill>
                          <a:latin typeface="細明體"/>
                        </a:rPr>
                        <a:t>/</a:t>
                      </a:r>
                      <a:r>
                        <a:rPr lang="zh-TW" altLang="en-US" sz="2000" b="1" i="0" u="none" strike="noStrike">
                          <a:solidFill>
                            <a:srgbClr val="000000"/>
                          </a:solidFill>
                          <a:latin typeface="細明體"/>
                        </a:rPr>
                        <a:t>人均</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r>
              <a:tr h="543965">
                <a:tc>
                  <a:txBody>
                    <a:bodyPr/>
                    <a:lstStyle/>
                    <a:p>
                      <a:pPr algn="r" fontAlgn="b"/>
                      <a:r>
                        <a:rPr lang="en-US" altLang="zh-TW" sz="2000" b="0" i="0" u="none" strike="noStrike">
                          <a:solidFill>
                            <a:srgbClr val="000000"/>
                          </a:solidFill>
                          <a:latin typeface="Arial"/>
                        </a:rPr>
                        <a:t>3460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3,847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dirty="0">
                          <a:solidFill>
                            <a:srgbClr val="000000"/>
                          </a:solidFill>
                          <a:latin typeface="Arial"/>
                        </a:rPr>
                        <a:t>525,360.00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dirty="0">
                          <a:solidFill>
                            <a:srgbClr val="000000"/>
                          </a:solidFill>
                          <a:latin typeface="Arial"/>
                        </a:rPr>
                        <a:t>$136.56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621,960.00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161.67 </a:t>
                      </a:r>
                    </a:p>
                  </a:txBody>
                  <a:tcPr marL="9525" marR="9525" marT="9525" marB="0" anchor="b">
                    <a:lnL w="6350" cap="flat" cmpd="sng" algn="ctr">
                      <a:solidFill>
                        <a:srgbClr val="CCCCFF"/>
                      </a:solidFill>
                      <a:prstDash val="solid"/>
                      <a:round/>
                      <a:headEnd type="none" w="med" len="med"/>
                      <a:tailEnd type="none" w="med" len="med"/>
                    </a:lnL>
                    <a:lnR>
                      <a:noFill/>
                    </a:lnR>
                    <a:lnT w="6350" cap="flat" cmpd="sng" algn="ctr">
                      <a:solidFill>
                        <a:srgbClr val="CCCCFF"/>
                      </a:solidFill>
                      <a:prstDash val="solid"/>
                      <a:round/>
                      <a:headEnd type="none" w="med" len="med"/>
                      <a:tailEnd type="none" w="med" len="med"/>
                    </a:lnT>
                    <a:lnB>
                      <a:noFill/>
                    </a:lnB>
                  </a:tcPr>
                </a:tc>
              </a:tr>
              <a:tr h="543965">
                <a:tc>
                  <a:txBody>
                    <a:bodyPr/>
                    <a:lstStyle/>
                    <a:p>
                      <a:pPr algn="r" fontAlgn="b"/>
                      <a:r>
                        <a:rPr lang="en-US" altLang="zh-TW" sz="2000" b="0" i="0" u="none" strike="noStrike">
                          <a:solidFill>
                            <a:srgbClr val="000000"/>
                          </a:solidFill>
                          <a:latin typeface="Arial"/>
                        </a:rPr>
                        <a:t>3470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1,757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000000"/>
                          </a:solidFill>
                          <a:latin typeface="Arial"/>
                        </a:rPr>
                        <a:t>171,750.00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$97.75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000000"/>
                          </a:solidFill>
                          <a:latin typeface="Arial"/>
                        </a:rPr>
                        <a:t>203,750.00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115.96 </a:t>
                      </a:r>
                    </a:p>
                  </a:txBody>
                  <a:tcPr marL="9525" marR="9525" marT="9525" marB="0" anchor="b">
                    <a:lnL w="6350" cap="flat" cmpd="sng" algn="ctr">
                      <a:solidFill>
                        <a:srgbClr val="CCCCFF"/>
                      </a:solidFill>
                      <a:prstDash val="solid"/>
                      <a:round/>
                      <a:headEnd type="none" w="med" len="med"/>
                      <a:tailEnd type="none" w="med" len="med"/>
                    </a:lnL>
                    <a:lnR>
                      <a:noFill/>
                    </a:lnR>
                    <a:lnT>
                      <a:noFill/>
                    </a:lnT>
                    <a:lnB>
                      <a:noFill/>
                    </a:lnB>
                    <a:solidFill>
                      <a:srgbClr val="E5E0EC"/>
                    </a:solidFill>
                  </a:tcPr>
                </a:tc>
              </a:tr>
              <a:tr h="543965">
                <a:tc>
                  <a:txBody>
                    <a:bodyPr/>
                    <a:lstStyle/>
                    <a:p>
                      <a:pPr algn="r" fontAlgn="b"/>
                      <a:r>
                        <a:rPr lang="en-US" altLang="zh-TW" sz="2000" b="0" i="0" u="none" strike="noStrike">
                          <a:solidFill>
                            <a:srgbClr val="000000"/>
                          </a:solidFill>
                          <a:latin typeface="Arial"/>
                        </a:rPr>
                        <a:t>3480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3,594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622,370.69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$173.17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dirty="0">
                          <a:solidFill>
                            <a:srgbClr val="000000"/>
                          </a:solidFill>
                          <a:latin typeface="Arial"/>
                        </a:rPr>
                        <a:t>1,281,054.69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356.44 </a:t>
                      </a:r>
                    </a:p>
                  </a:txBody>
                  <a:tcPr marL="9525" marR="9525" marT="9525" marB="0" anchor="b">
                    <a:lnL w="6350" cap="flat" cmpd="sng" algn="ctr">
                      <a:solidFill>
                        <a:srgbClr val="CCCCFF"/>
                      </a:solidFill>
                      <a:prstDash val="solid"/>
                      <a:round/>
                      <a:headEnd type="none" w="med" len="med"/>
                      <a:tailEnd type="none" w="med" len="med"/>
                    </a:lnL>
                    <a:lnR>
                      <a:noFill/>
                    </a:lnR>
                    <a:lnT>
                      <a:noFill/>
                    </a:lnT>
                    <a:lnB>
                      <a:noFill/>
                    </a:lnB>
                  </a:tcPr>
                </a:tc>
              </a:tr>
              <a:tr h="543965">
                <a:tc>
                  <a:txBody>
                    <a:bodyPr/>
                    <a:lstStyle/>
                    <a:p>
                      <a:pPr algn="r" fontAlgn="b"/>
                      <a:r>
                        <a:rPr lang="en-US" altLang="zh-TW" sz="2000" b="0" i="0" u="none" strike="noStrike" dirty="0">
                          <a:solidFill>
                            <a:srgbClr val="FF0000"/>
                          </a:solidFill>
                          <a:latin typeface="Arial"/>
                        </a:rPr>
                        <a:t>3490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FF0000"/>
                          </a:solidFill>
                          <a:latin typeface="Arial"/>
                        </a:rPr>
                        <a:t>2,853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FF0000"/>
                          </a:solidFill>
                          <a:latin typeface="Arial"/>
                        </a:rPr>
                        <a:t>675,784.00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FF0000"/>
                          </a:solidFill>
                          <a:latin typeface="Arial"/>
                        </a:rPr>
                        <a:t>$236.87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FF0000"/>
                          </a:solidFill>
                          <a:latin typeface="Arial"/>
                        </a:rPr>
                        <a:t>999,534.00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FF0000"/>
                          </a:solidFill>
                          <a:latin typeface="Arial"/>
                        </a:rPr>
                        <a:t>350.34 </a:t>
                      </a:r>
                    </a:p>
                  </a:txBody>
                  <a:tcPr marL="9525" marR="9525" marT="9525" marB="0" anchor="b">
                    <a:lnL w="6350" cap="flat" cmpd="sng" algn="ctr">
                      <a:solidFill>
                        <a:srgbClr val="CCCCFF"/>
                      </a:solidFill>
                      <a:prstDash val="solid"/>
                      <a:round/>
                      <a:headEnd type="none" w="med" len="med"/>
                      <a:tailEnd type="none" w="med" len="med"/>
                    </a:lnL>
                    <a:lnR>
                      <a:noFill/>
                    </a:lnR>
                    <a:lnT>
                      <a:noFill/>
                    </a:lnT>
                    <a:lnB>
                      <a:noFill/>
                    </a:lnB>
                    <a:solidFill>
                      <a:srgbClr val="E5E0EC"/>
                    </a:solidFill>
                  </a:tcPr>
                </a:tc>
              </a:tr>
              <a:tr h="639232">
                <a:tc>
                  <a:txBody>
                    <a:bodyPr/>
                    <a:lstStyle/>
                    <a:p>
                      <a:pPr algn="r" fontAlgn="b"/>
                      <a:r>
                        <a:rPr lang="en-US" altLang="zh-TW" sz="2000" b="0" i="0" u="none" strike="noStrike">
                          <a:solidFill>
                            <a:srgbClr val="000000"/>
                          </a:solidFill>
                          <a:latin typeface="Arial"/>
                        </a:rPr>
                        <a:t>3500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3,526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1,545,529.00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$438.32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dirty="0">
                          <a:solidFill>
                            <a:srgbClr val="000000"/>
                          </a:solidFill>
                          <a:latin typeface="Arial"/>
                        </a:rPr>
                        <a:t>2,201,969.00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624.49 </a:t>
                      </a:r>
                    </a:p>
                  </a:txBody>
                  <a:tcPr marL="9525" marR="9525" marT="9525" marB="0" anchor="b">
                    <a:lnL w="6350" cap="flat" cmpd="sng" algn="ctr">
                      <a:solidFill>
                        <a:srgbClr val="CCCCFF"/>
                      </a:solidFill>
                      <a:prstDash val="solid"/>
                      <a:round/>
                      <a:headEnd type="none" w="med" len="med"/>
                      <a:tailEnd type="none" w="med" len="med"/>
                    </a:lnL>
                    <a:lnR>
                      <a:noFill/>
                    </a:lnR>
                    <a:lnT>
                      <a:noFill/>
                    </a:lnT>
                    <a:lnB>
                      <a:noFill/>
                    </a:lnB>
                  </a:tcPr>
                </a:tc>
              </a:tr>
              <a:tr h="543965">
                <a:tc>
                  <a:txBody>
                    <a:bodyPr/>
                    <a:lstStyle/>
                    <a:p>
                      <a:pPr algn="r" fontAlgn="b"/>
                      <a:r>
                        <a:rPr lang="en-US" altLang="zh-TW" sz="2000" b="0" i="0" u="none" strike="noStrike">
                          <a:solidFill>
                            <a:srgbClr val="000000"/>
                          </a:solidFill>
                          <a:latin typeface="Arial"/>
                        </a:rPr>
                        <a:t>3510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2,304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549,943.00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$238.69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1,260,347.00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000000"/>
                          </a:solidFill>
                          <a:latin typeface="Arial"/>
                        </a:rPr>
                        <a:t>547.03 </a:t>
                      </a:r>
                    </a:p>
                  </a:txBody>
                  <a:tcPr marL="9525" marR="9525" marT="9525" marB="0" anchor="b">
                    <a:lnL w="6350" cap="flat" cmpd="sng" algn="ctr">
                      <a:solidFill>
                        <a:srgbClr val="CCCCFF"/>
                      </a:solidFill>
                      <a:prstDash val="solid"/>
                      <a:round/>
                      <a:headEnd type="none" w="med" len="med"/>
                      <a:tailEnd type="none" w="med" len="med"/>
                    </a:lnL>
                    <a:lnR>
                      <a:noFill/>
                    </a:lnR>
                    <a:lnT>
                      <a:noFill/>
                    </a:lnT>
                    <a:lnB>
                      <a:noFill/>
                    </a:lnB>
                    <a:solidFill>
                      <a:srgbClr val="E5E0EC"/>
                    </a:solidFill>
                  </a:tcPr>
                </a:tc>
              </a:tr>
              <a:tr h="543965">
                <a:tc>
                  <a:txBody>
                    <a:bodyPr/>
                    <a:lstStyle/>
                    <a:p>
                      <a:pPr algn="r" fontAlgn="b"/>
                      <a:r>
                        <a:rPr lang="en-US" altLang="zh-TW" sz="2000" b="0" i="0" u="none" strike="noStrike">
                          <a:solidFill>
                            <a:srgbClr val="000000"/>
                          </a:solidFill>
                          <a:latin typeface="Arial"/>
                        </a:rPr>
                        <a:t>3520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4,692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830,845.55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$177.08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2,140,630.55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dirty="0">
                          <a:solidFill>
                            <a:srgbClr val="000000"/>
                          </a:solidFill>
                          <a:latin typeface="Arial"/>
                        </a:rPr>
                        <a:t>456.23 </a:t>
                      </a:r>
                    </a:p>
                  </a:txBody>
                  <a:tcPr marL="9525" marR="9525" marT="9525" marB="0" anchor="b">
                    <a:lnL w="6350" cap="flat" cmpd="sng" algn="ctr">
                      <a:solidFill>
                        <a:srgbClr val="CCCCFF"/>
                      </a:solidFill>
                      <a:prstDash val="solid"/>
                      <a:round/>
                      <a:headEnd type="none" w="med" len="med"/>
                      <a:tailEnd type="none" w="med" len="med"/>
                    </a:lnL>
                    <a:lnR>
                      <a:noFill/>
                    </a:lnR>
                    <a:lnT>
                      <a:noFill/>
                    </a:lnT>
                    <a:lnB>
                      <a:noFill/>
                    </a:lnB>
                  </a:tcPr>
                </a:tc>
              </a:tr>
            </a:tbl>
          </a:graphicData>
        </a:graphic>
      </p:graphicFrame>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68313" y="1773238"/>
          <a:ext cx="8207375" cy="3386142"/>
        </p:xfrm>
        <a:graphic>
          <a:graphicData uri="http://schemas.openxmlformats.org/drawingml/2006/table">
            <a:tbl>
              <a:tblPr/>
              <a:tblGrid>
                <a:gridCol w="1152525"/>
                <a:gridCol w="1098550"/>
                <a:gridCol w="1044575"/>
                <a:gridCol w="1655762"/>
                <a:gridCol w="1790700"/>
                <a:gridCol w="1465263"/>
              </a:tblGrid>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zh-TW" altLang="en-US" sz="2000" b="0" i="0" u="none" strike="noStrike" cap="none" normalizeH="0" baseline="0" dirty="0" smtClean="0">
                          <a:ln>
                            <a:noFill/>
                          </a:ln>
                          <a:solidFill>
                            <a:srgbClr val="000000"/>
                          </a:solidFill>
                          <a:effectLst/>
                          <a:latin typeface="Helvetica Neue"/>
                          <a:ea typeface="新細明體" pitchFamily="18" charset="-120"/>
                        </a:rPr>
                        <a:t>地區</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zh-TW" altLang="en-US" sz="2000" b="0" i="0" u="none" strike="noStrike" cap="none" normalizeH="0" baseline="0" smtClean="0">
                          <a:ln>
                            <a:noFill/>
                          </a:ln>
                          <a:solidFill>
                            <a:srgbClr val="000000"/>
                          </a:solidFill>
                          <a:effectLst/>
                          <a:latin typeface="Helvetica Neue"/>
                          <a:ea typeface="新細明體" pitchFamily="18" charset="-120"/>
                        </a:rPr>
                        <a:t>社員數</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APF/</a:t>
                      </a:r>
                      <a:r>
                        <a:rPr kumimoji="1" lang="en-US" sz="2000" b="0" i="0" u="none" strike="noStrike" cap="none" normalizeH="0" baseline="0" smtClean="0">
                          <a:ln>
                            <a:noFill/>
                          </a:ln>
                          <a:solidFill>
                            <a:srgbClr val="000000"/>
                          </a:solidFill>
                          <a:effectLst/>
                          <a:latin typeface="Helvetica Neue"/>
                          <a:ea typeface="新細明體" pitchFamily="18" charset="-120"/>
                        </a:rPr>
                        <a:t>人</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APF</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zh-TW" altLang="en-US" sz="2000" b="0" i="0" u="none" strike="noStrike" cap="none" normalizeH="0" baseline="0" smtClean="0">
                          <a:ln>
                            <a:noFill/>
                          </a:ln>
                          <a:solidFill>
                            <a:srgbClr val="000000"/>
                          </a:solidFill>
                          <a:effectLst/>
                          <a:latin typeface="Helvetica Neue"/>
                          <a:ea typeface="新細明體" pitchFamily="18" charset="-120"/>
                        </a:rPr>
                        <a:t>總捐獻</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zh-TW" altLang="en-US" sz="2000" b="0" i="0" u="none" strike="noStrike" cap="none" normalizeH="0" baseline="0" smtClean="0">
                          <a:ln>
                            <a:noFill/>
                          </a:ln>
                          <a:solidFill>
                            <a:srgbClr val="000000"/>
                          </a:solidFill>
                          <a:effectLst/>
                          <a:latin typeface="Helvetica Neue"/>
                          <a:ea typeface="新細明體" pitchFamily="18" charset="-120"/>
                        </a:rPr>
                        <a:t>總捐獻</a:t>
                      </a:r>
                      <a:r>
                        <a:rPr kumimoji="1" lang="en-US" sz="2000" b="0" i="0" u="none" strike="noStrike" cap="none" normalizeH="0" baseline="0" smtClean="0">
                          <a:ln>
                            <a:noFill/>
                          </a:ln>
                          <a:solidFill>
                            <a:srgbClr val="000000"/>
                          </a:solidFill>
                          <a:effectLst/>
                          <a:latin typeface="Helvetica Neue"/>
                          <a:ea typeface="新細明體" pitchFamily="18" charset="-120"/>
                        </a:rPr>
                        <a:t>/</a:t>
                      </a:r>
                      <a:r>
                        <a:rPr kumimoji="1" lang="zh-TW" altLang="en-US" sz="2000" b="0" i="0" u="none" strike="noStrike" cap="none" normalizeH="0" baseline="0" smtClean="0">
                          <a:ln>
                            <a:noFill/>
                          </a:ln>
                          <a:solidFill>
                            <a:srgbClr val="000000"/>
                          </a:solidFill>
                          <a:effectLst/>
                          <a:latin typeface="Helvetica Neue"/>
                          <a:ea typeface="新細明體" pitchFamily="18" charset="-120"/>
                        </a:rPr>
                        <a:t>人</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3450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1,669</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301</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502,263</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881,006.0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527.86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3460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3,700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102</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378,586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490,849.0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132.66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2470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1,624</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109</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176,382</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219,382.0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135.09</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3480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3,430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100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342,445</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1,196,912.0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348.95</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dirty="0" smtClean="0">
                          <a:ln>
                            <a:noFill/>
                          </a:ln>
                          <a:solidFill>
                            <a:srgbClr val="C00000"/>
                          </a:solidFill>
                          <a:effectLst/>
                          <a:latin typeface="Helvetica Neue"/>
                          <a:ea typeface="新細明體" pitchFamily="18" charset="-120"/>
                        </a:rPr>
                        <a:t>3490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2,611</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163</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C00000"/>
                          </a:solidFill>
                          <a:effectLst/>
                          <a:latin typeface="Helvetica Neue"/>
                          <a:ea typeface="新細明體" pitchFamily="18" charset="-120"/>
                        </a:rPr>
                        <a:t>424,896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dirty="0" smtClean="0">
                          <a:ln>
                            <a:noFill/>
                          </a:ln>
                          <a:solidFill>
                            <a:srgbClr val="C00000"/>
                          </a:solidFill>
                          <a:effectLst/>
                          <a:latin typeface="Helvetica Neue"/>
                          <a:ea typeface="新細明體" pitchFamily="18" charset="-120"/>
                        </a:rPr>
                        <a:t>745,705.0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dirty="0" smtClean="0">
                          <a:ln>
                            <a:noFill/>
                          </a:ln>
                          <a:solidFill>
                            <a:srgbClr val="C00000"/>
                          </a:solidFill>
                          <a:effectLst/>
                          <a:latin typeface="Helvetica Neue"/>
                          <a:ea typeface="新細明體" pitchFamily="18" charset="-120"/>
                        </a:rPr>
                        <a:t>285.60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3500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3,280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355</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1,165,886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1,616,831.0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492.94</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3510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2,101</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180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378,551</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669,605.4</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318.71</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3520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4,032</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213</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858,196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1,574,885.0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390.59</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89514" name="TextBox 2"/>
          <p:cNvSpPr txBox="1">
            <a:spLocks noChangeArrowheads="1"/>
          </p:cNvSpPr>
          <p:nvPr/>
        </p:nvSpPr>
        <p:spPr bwMode="auto">
          <a:xfrm>
            <a:off x="1332681" y="404664"/>
            <a:ext cx="7343775" cy="646112"/>
          </a:xfrm>
          <a:prstGeom prst="rect">
            <a:avLst/>
          </a:prstGeom>
          <a:noFill/>
          <a:ln w="9525">
            <a:noFill/>
            <a:miter lim="800000"/>
            <a:headEnd/>
            <a:tailEnd/>
          </a:ln>
        </p:spPr>
        <p:txBody>
          <a:bodyPr>
            <a:spAutoFit/>
          </a:bodyPr>
          <a:lstStyle/>
          <a:p>
            <a:r>
              <a:rPr kumimoji="0" lang="en-US" altLang="zh-TW" sz="3600" dirty="0">
                <a:solidFill>
                  <a:schemeClr val="bg1"/>
                </a:solidFill>
                <a:latin typeface="+mn-lt"/>
                <a:ea typeface="標楷體" pitchFamily="65" charset="-120"/>
                <a:cs typeface="Lucida Grande"/>
              </a:rPr>
              <a:t>10B</a:t>
            </a:r>
            <a:r>
              <a:rPr kumimoji="0" lang="en-US" sz="3600" dirty="0">
                <a:solidFill>
                  <a:schemeClr val="bg1"/>
                </a:solidFill>
                <a:latin typeface="標楷體" pitchFamily="65" charset="-120"/>
                <a:ea typeface="標楷體" pitchFamily="65" charset="-120"/>
                <a:cs typeface="Lantinghei SC"/>
              </a:rPr>
              <a:t>地帶</a:t>
            </a:r>
            <a:r>
              <a:rPr kumimoji="0" lang="en-US" altLang="zh-TW" sz="3600" dirty="0">
                <a:solidFill>
                  <a:schemeClr val="bg1"/>
                </a:solidFill>
                <a:latin typeface="+mn-lt"/>
                <a:ea typeface="標楷體" pitchFamily="65" charset="-120"/>
                <a:cs typeface="Lucida Grande"/>
              </a:rPr>
              <a:t>2011-12</a:t>
            </a:r>
            <a:r>
              <a:rPr kumimoji="0" lang="en-US" sz="3600" dirty="0">
                <a:solidFill>
                  <a:schemeClr val="bg1"/>
                </a:solidFill>
                <a:latin typeface="標楷體" pitchFamily="65" charset="-120"/>
                <a:ea typeface="標楷體" pitchFamily="65" charset="-120"/>
                <a:cs typeface="Lantinghei SC"/>
              </a:rPr>
              <a:t>扶輪基金捐獻</a:t>
            </a:r>
            <a:endParaRPr kumimoji="0" lang="en-US" sz="3600" dirty="0">
              <a:solidFill>
                <a:schemeClr val="bg1"/>
              </a:solidFill>
              <a:latin typeface="標楷體" pitchFamily="65" charset="-120"/>
              <a:ea typeface="標楷體" pitchFamily="65" charset="-120"/>
            </a:endParaRPr>
          </a:p>
        </p:txBody>
      </p:sp>
      <p:graphicFrame>
        <p:nvGraphicFramePr>
          <p:cNvPr id="5" name="Table 4"/>
          <p:cNvGraphicFramePr>
            <a:graphicFrameLocks noGrp="1"/>
          </p:cNvGraphicFramePr>
          <p:nvPr/>
        </p:nvGraphicFramePr>
        <p:xfrm>
          <a:off x="1619250" y="1773238"/>
          <a:ext cx="2232025" cy="3386142"/>
        </p:xfrm>
        <a:graphic>
          <a:graphicData uri="http://schemas.openxmlformats.org/drawingml/2006/table">
            <a:tbl>
              <a:tblPr/>
              <a:tblGrid>
                <a:gridCol w="2232025"/>
              </a:tblGrid>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1800" b="1" i="0" u="none" strike="noStrike" cap="none" normalizeH="0" baseline="0" smtClean="0">
                          <a:ln>
                            <a:noFill/>
                          </a:ln>
                          <a:solidFill>
                            <a:schemeClr val="bg1"/>
                          </a:solidFill>
                          <a:effectLst/>
                          <a:latin typeface="Helvetica Neue"/>
                          <a:ea typeface="新細明體" pitchFamily="18" charset="-120"/>
                        </a:rPr>
                        <a:t>2014-15 DDF</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25,132</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18,793</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88,191</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171,223</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212,448</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582,943</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189,276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429,098</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57188" y="1471613"/>
          <a:ext cx="8194675" cy="4708525"/>
        </p:xfrm>
        <a:graphic>
          <a:graphicData uri="http://schemas.openxmlformats.org/drawingml/2006/table">
            <a:tbl>
              <a:tblPr/>
              <a:tblGrid>
                <a:gridCol w="3584575"/>
                <a:gridCol w="2859087"/>
                <a:gridCol w="1751013"/>
              </a:tblGrid>
              <a:tr h="6762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dirty="0" smtClean="0">
                          <a:ln>
                            <a:noFill/>
                          </a:ln>
                          <a:solidFill>
                            <a:srgbClr val="FFFFFF"/>
                          </a:solidFill>
                          <a:effectLst/>
                          <a:latin typeface="微軟正黑體" pitchFamily="34" charset="-120"/>
                          <a:ea typeface="微軟正黑體" pitchFamily="34" charset="-120"/>
                        </a:rPr>
                        <a:t>基金支持項目</a:t>
                      </a:r>
                    </a:p>
                  </a:txBody>
                  <a:tcPr marL="7633" marR="7633" marT="7634" marB="0" anchor="ctr" horzOverflow="overflow">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rgbClr val="17375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smtClean="0">
                          <a:ln>
                            <a:noFill/>
                          </a:ln>
                          <a:solidFill>
                            <a:srgbClr val="FFFFFF"/>
                          </a:solidFill>
                          <a:effectLst/>
                          <a:latin typeface="微軟正黑體" pitchFamily="34" charset="-120"/>
                          <a:ea typeface="微軟正黑體" pitchFamily="34" charset="-120"/>
                        </a:rPr>
                        <a:t>基金支持金額</a:t>
                      </a:r>
                      <a:r>
                        <a:rPr kumimoji="1" lang="en-US" altLang="zh-TW" sz="1600" b="1" i="0" u="none" strike="noStrike" cap="none" normalizeH="0" baseline="0" smtClean="0">
                          <a:ln>
                            <a:noFill/>
                          </a:ln>
                          <a:solidFill>
                            <a:srgbClr val="FFFFFF"/>
                          </a:solidFill>
                          <a:effectLst/>
                          <a:latin typeface="微軟正黑體" pitchFamily="34" charset="-120"/>
                          <a:ea typeface="微軟正黑體" pitchFamily="34" charset="-120"/>
                        </a:rPr>
                        <a:t>million$</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rgbClr val="17375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smtClean="0">
                          <a:ln>
                            <a:noFill/>
                          </a:ln>
                          <a:solidFill>
                            <a:srgbClr val="FFFFFF"/>
                          </a:solidFill>
                          <a:effectLst/>
                          <a:latin typeface="微軟正黑體" pitchFamily="34" charset="-120"/>
                          <a:ea typeface="微軟正黑體" pitchFamily="34" charset="-120"/>
                        </a:rPr>
                        <a:t>支持案或人數</a:t>
                      </a:r>
                    </a:p>
                  </a:txBody>
                  <a:tcPr marL="7633" marR="7633" marT="7634" marB="0" anchor="ctr" horzOverflow="overflow">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17375D"/>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00"/>
                          </a:solidFill>
                          <a:effectLst/>
                          <a:latin typeface="微軟正黑體" pitchFamily="34" charset="-120"/>
                          <a:ea typeface="微軟正黑體" pitchFamily="34" charset="-120"/>
                        </a:rPr>
                        <a:t>PoiloPlus</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73.6</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rgbClr val="000000"/>
                          </a:solidFill>
                          <a:effectLst/>
                          <a:latin typeface="微軟正黑體" pitchFamily="34" charset="-120"/>
                          <a:ea typeface="微軟正黑體" pitchFamily="34" charset="-120"/>
                        </a:rPr>
                        <a:t>　</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00"/>
                          </a:solidFill>
                          <a:effectLst/>
                          <a:latin typeface="微軟正黑體" pitchFamily="34" charset="-120"/>
                          <a:ea typeface="微軟正黑體" pitchFamily="34" charset="-120"/>
                        </a:rPr>
                        <a:t>Rotary Peace Fellowships</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4.9</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92</a:t>
                      </a: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人</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00"/>
                          </a:solidFill>
                          <a:effectLst/>
                          <a:latin typeface="微軟正黑體" pitchFamily="34" charset="-120"/>
                          <a:ea typeface="微軟正黑體" pitchFamily="34" charset="-120"/>
                        </a:rPr>
                        <a:t>Matching Grants</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39.4</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1,878</a:t>
                      </a: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案</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rgbClr val="000000"/>
                          </a:solidFill>
                          <a:effectLst/>
                          <a:latin typeface="微軟正黑體" pitchFamily="34" charset="-120"/>
                          <a:ea typeface="微軟正黑體" pitchFamily="34" charset="-120"/>
                        </a:rPr>
                        <a:t>簡易獎助金</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6.3</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358</a:t>
                      </a: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案</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rgbClr val="000000"/>
                          </a:solidFill>
                          <a:effectLst/>
                          <a:latin typeface="微軟正黑體" pitchFamily="34" charset="-120"/>
                          <a:ea typeface="微軟正黑體" pitchFamily="34" charset="-120"/>
                        </a:rPr>
                        <a:t>大使獎學金</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9.2</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347</a:t>
                      </a: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人</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00"/>
                          </a:solidFill>
                          <a:effectLst/>
                          <a:latin typeface="微軟正黑體" pitchFamily="34" charset="-120"/>
                          <a:ea typeface="微軟正黑體" pitchFamily="34" charset="-120"/>
                        </a:rPr>
                        <a:t>GSE</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3.2</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374</a:t>
                      </a: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團</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984807"/>
                          </a:solidFill>
                          <a:effectLst/>
                          <a:latin typeface="微軟正黑體" pitchFamily="34" charset="-120"/>
                          <a:ea typeface="微軟正黑體" pitchFamily="34" charset="-120"/>
                        </a:rPr>
                        <a:t>Future Vision Pilot</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　</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　</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rgbClr val="984807"/>
                          </a:solidFill>
                          <a:effectLst/>
                          <a:latin typeface="微軟正黑體" pitchFamily="34" charset="-120"/>
                          <a:ea typeface="微軟正黑體" pitchFamily="34" charset="-120"/>
                        </a:rPr>
                        <a:t>地區獎助金</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rgbClr val="984807"/>
                          </a:solidFill>
                          <a:effectLst/>
                          <a:latin typeface="微軟正黑體" pitchFamily="34" charset="-120"/>
                          <a:ea typeface="微軟正黑體" pitchFamily="34" charset="-120"/>
                        </a:rPr>
                        <a:t>5.3</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984807"/>
                          </a:solidFill>
                          <a:effectLst/>
                          <a:latin typeface="微軟正黑體" pitchFamily="34" charset="-120"/>
                          <a:ea typeface="微軟正黑體" pitchFamily="34" charset="-120"/>
                        </a:rPr>
                        <a:t>96</a:t>
                      </a:r>
                      <a:r>
                        <a:rPr kumimoji="1" lang="zh-TW" altLang="en-US" sz="2400" b="1" i="0" u="none" strike="noStrike" cap="none" normalizeH="0" baseline="0" smtClean="0">
                          <a:ln>
                            <a:noFill/>
                          </a:ln>
                          <a:solidFill>
                            <a:srgbClr val="984807"/>
                          </a:solidFill>
                          <a:effectLst/>
                          <a:latin typeface="微軟正黑體" pitchFamily="34" charset="-120"/>
                          <a:ea typeface="微軟正黑體" pitchFamily="34" charset="-120"/>
                        </a:rPr>
                        <a:t>案</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rgbClr val="984807"/>
                          </a:solidFill>
                          <a:effectLst/>
                          <a:latin typeface="微軟正黑體" pitchFamily="34" charset="-120"/>
                          <a:ea typeface="微軟正黑體" pitchFamily="34" charset="-120"/>
                        </a:rPr>
                        <a:t>全球獎助金</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rgbClr val="984807"/>
                          </a:solidFill>
                          <a:effectLst/>
                          <a:latin typeface="微軟正黑體" pitchFamily="34" charset="-120"/>
                          <a:ea typeface="微軟正黑體" pitchFamily="34" charset="-120"/>
                        </a:rPr>
                        <a:t>12.1</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984807"/>
                          </a:solidFill>
                          <a:effectLst/>
                          <a:latin typeface="微軟正黑體" pitchFamily="34" charset="-120"/>
                          <a:ea typeface="微軟正黑體" pitchFamily="34" charset="-120"/>
                        </a:rPr>
                        <a:t>272</a:t>
                      </a:r>
                      <a:r>
                        <a:rPr kumimoji="1" lang="zh-TW" altLang="en-US" sz="2400" b="1" i="0" u="none" strike="noStrike" cap="none" normalizeH="0" baseline="0" smtClean="0">
                          <a:ln>
                            <a:noFill/>
                          </a:ln>
                          <a:solidFill>
                            <a:srgbClr val="984807"/>
                          </a:solidFill>
                          <a:effectLst/>
                          <a:latin typeface="微軟正黑體" pitchFamily="34" charset="-120"/>
                          <a:ea typeface="微軟正黑體" pitchFamily="34" charset="-120"/>
                        </a:rPr>
                        <a:t>案</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rgbClr val="984807"/>
                          </a:solidFill>
                          <a:effectLst/>
                          <a:latin typeface="微軟正黑體" pitchFamily="34" charset="-120"/>
                          <a:ea typeface="微軟正黑體" pitchFamily="34" charset="-120"/>
                        </a:rPr>
                        <a:t>包裹獎助金</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984807"/>
                          </a:solidFill>
                          <a:effectLst/>
                          <a:latin typeface="微軟正黑體" pitchFamily="34" charset="-120"/>
                          <a:ea typeface="微軟正黑體" pitchFamily="34" charset="-120"/>
                        </a:rPr>
                        <a:t>0.6</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984807"/>
                          </a:solidFill>
                          <a:effectLst/>
                          <a:latin typeface="微軟正黑體" pitchFamily="34" charset="-120"/>
                          <a:ea typeface="微軟正黑體" pitchFamily="34" charset="-120"/>
                        </a:rPr>
                        <a:t>7</a:t>
                      </a:r>
                      <a:r>
                        <a:rPr kumimoji="1" lang="zh-TW" altLang="en-US" sz="2400" b="1" i="0" u="none" strike="noStrike" cap="none" normalizeH="0" baseline="0" smtClean="0">
                          <a:ln>
                            <a:noFill/>
                          </a:ln>
                          <a:solidFill>
                            <a:srgbClr val="984807"/>
                          </a:solidFill>
                          <a:effectLst/>
                          <a:latin typeface="微軟正黑體" pitchFamily="34" charset="-120"/>
                          <a:ea typeface="微軟正黑體" pitchFamily="34" charset="-120"/>
                        </a:rPr>
                        <a:t>案</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a:noFill/>
                    </a:lnTlToBr>
                    <a:lnBlToTr>
                      <a:noFill/>
                    </a:lnBlToTr>
                    <a:solidFill>
                      <a:srgbClr val="C5D9F1"/>
                    </a:solidFill>
                  </a:tcPr>
                </a:tc>
              </a:tr>
            </a:tbl>
          </a:graphicData>
        </a:graphic>
      </p:graphicFrame>
      <p:sp>
        <p:nvSpPr>
          <p:cNvPr id="3" name="Rectangle 2"/>
          <p:cNvSpPr txBox="1">
            <a:spLocks noChangeArrowheads="1"/>
          </p:cNvSpPr>
          <p:nvPr/>
        </p:nvSpPr>
        <p:spPr>
          <a:xfrm>
            <a:off x="684213" y="296863"/>
            <a:ext cx="7772400" cy="838200"/>
          </a:xfrm>
          <a:prstGeom prst="rect">
            <a:avLst/>
          </a:prstGeom>
        </p:spPr>
        <p:txBody>
          <a:bodyPr anchor="ctr">
            <a:normAutofit/>
          </a:bodyPr>
          <a:lstStyle/>
          <a:p>
            <a:pPr algn="ctr" fontAlgn="auto">
              <a:spcBef>
                <a:spcPts val="0"/>
              </a:spcBef>
              <a:spcAft>
                <a:spcPts val="0"/>
              </a:spcAft>
              <a:defRPr/>
            </a:pPr>
            <a:r>
              <a:rPr kumimoji="0" lang="en-US" altLang="zh-TW" sz="2800" b="1" dirty="0">
                <a:solidFill>
                  <a:schemeClr val="tx2"/>
                </a:solidFill>
                <a:latin typeface="微軟正黑體" pitchFamily="34" charset="-120"/>
                <a:ea typeface="微軟正黑體" pitchFamily="34" charset="-120"/>
                <a:cs typeface="+mj-cs"/>
              </a:rPr>
              <a:t>2012-13 </a:t>
            </a:r>
            <a:r>
              <a:rPr kumimoji="0" lang="zh-TW" altLang="en-US" sz="2800" b="1" dirty="0">
                <a:solidFill>
                  <a:schemeClr val="tx2"/>
                </a:solidFill>
                <a:latin typeface="微軟正黑體" pitchFamily="34" charset="-120"/>
                <a:ea typeface="微軟正黑體" pitchFamily="34" charset="-120"/>
                <a:cs typeface="+mj-cs"/>
              </a:rPr>
              <a:t>扶輪基金贊助計畫統計</a:t>
            </a:r>
            <a:endParaRPr kumimoji="0" lang="en-US" altLang="zh-TW" sz="2800" b="1" dirty="0">
              <a:solidFill>
                <a:schemeClr val="tx2"/>
              </a:solidFill>
              <a:latin typeface="微軟正黑體" pitchFamily="34" charset="-120"/>
              <a:ea typeface="微軟正黑體" pitchFamily="34" charset="-120"/>
              <a:cs typeface="+mj-cs"/>
            </a:endParaRPr>
          </a:p>
        </p:txBody>
      </p:sp>
      <p:cxnSp>
        <p:nvCxnSpPr>
          <p:cNvPr id="5" name="直線單箭頭接點 4"/>
          <p:cNvCxnSpPr/>
          <p:nvPr/>
        </p:nvCxnSpPr>
        <p:spPr>
          <a:xfrm>
            <a:off x="6588224" y="2924944"/>
            <a:ext cx="432048" cy="288032"/>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線單箭頭接點 6"/>
          <p:cNvCxnSpPr/>
          <p:nvPr/>
        </p:nvCxnSpPr>
        <p:spPr>
          <a:xfrm>
            <a:off x="6516216" y="5301208"/>
            <a:ext cx="432048" cy="288032"/>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457200"/>
            <a:ext cx="8763000" cy="533400"/>
          </a:xfrm>
        </p:spPr>
        <p:txBody>
          <a:bodyPr/>
          <a:lstStyle/>
          <a:p>
            <a:pPr algn="ctr"/>
            <a:r>
              <a:rPr lang="zh-TW" altLang="en-US" sz="4000" dirty="0" smtClean="0">
                <a:latin typeface="標楷體" pitchFamily="65" charset="-120"/>
                <a:ea typeface="標楷體" pitchFamily="65" charset="-120"/>
              </a:rPr>
              <a:t>公 式 訪 問</a:t>
            </a:r>
            <a:endParaRPr lang="zh-TW" altLang="en-US" sz="4000" dirty="0">
              <a:latin typeface="標楷體" pitchFamily="65" charset="-120"/>
              <a:ea typeface="標楷體" pitchFamily="65" charset="-120"/>
            </a:endParaRPr>
          </a:p>
        </p:txBody>
      </p:sp>
      <p:sp>
        <p:nvSpPr>
          <p:cNvPr id="3" name="內容版面配置區 2"/>
          <p:cNvSpPr>
            <a:spLocks noGrp="1"/>
          </p:cNvSpPr>
          <p:nvPr>
            <p:ph idx="1"/>
          </p:nvPr>
        </p:nvSpPr>
        <p:spPr>
          <a:xfrm>
            <a:off x="1115616" y="1700808"/>
            <a:ext cx="7571184" cy="4044355"/>
          </a:xfrm>
        </p:spPr>
        <p:txBody>
          <a:bodyPr/>
          <a:lstStyle/>
          <a:p>
            <a:r>
              <a:rPr lang="zh-TW" altLang="en-US" sz="4000" b="1" dirty="0" smtClean="0">
                <a:solidFill>
                  <a:schemeClr val="tx2"/>
                </a:solidFill>
                <a:latin typeface="標楷體" pitchFamily="65" charset="-120"/>
                <a:ea typeface="標楷體" pitchFamily="65" charset="-120"/>
              </a:rPr>
              <a:t>認識</a:t>
            </a:r>
            <a:r>
              <a:rPr lang="en-US" altLang="zh-TW" sz="4000" b="1" dirty="0" smtClean="0">
                <a:solidFill>
                  <a:schemeClr val="tx2"/>
                </a:solidFill>
                <a:latin typeface="標楷體" pitchFamily="65" charset="-120"/>
                <a:ea typeface="標楷體" pitchFamily="65" charset="-120"/>
              </a:rPr>
              <a:t>21</a:t>
            </a:r>
            <a:r>
              <a:rPr lang="zh-TW" altLang="en-US" sz="4000" b="1" dirty="0" smtClean="0">
                <a:solidFill>
                  <a:schemeClr val="tx2"/>
                </a:solidFill>
                <a:latin typeface="標楷體" pitchFamily="65" charset="-120"/>
                <a:ea typeface="標楷體" pitchFamily="65" charset="-120"/>
              </a:rPr>
              <a:t>世紀國際扶輪</a:t>
            </a:r>
            <a:endParaRPr lang="en-US" altLang="zh-TW" sz="4000" b="1"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國際扶輪年度主題與目標</a:t>
            </a:r>
            <a:endParaRPr lang="en-US" altLang="zh-TW" sz="4000" b="1"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地區年度主軸與工作計劃</a:t>
            </a:r>
            <a:endParaRPr lang="en-US" altLang="zh-TW" sz="4000" b="1"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宣導事項</a:t>
            </a:r>
            <a:endParaRPr lang="zh-TW" altLang="en-US" sz="4000" b="1" dirty="0">
              <a:solidFill>
                <a:schemeClr val="tx2"/>
              </a:solidFill>
              <a:latin typeface="標楷體" pitchFamily="65" charset="-120"/>
              <a:ea typeface="標楷體" pitchFamily="65" charset="-120"/>
            </a:endParaRP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文字方塊 1"/>
          <p:cNvSpPr txBox="1">
            <a:spLocks noChangeArrowheads="1"/>
          </p:cNvSpPr>
          <p:nvPr/>
        </p:nvSpPr>
        <p:spPr bwMode="auto">
          <a:xfrm>
            <a:off x="962025" y="417513"/>
            <a:ext cx="7426325" cy="708025"/>
          </a:xfrm>
          <a:prstGeom prst="rect">
            <a:avLst/>
          </a:prstGeom>
          <a:noFill/>
          <a:ln w="9525">
            <a:noFill/>
            <a:miter lim="800000"/>
            <a:headEnd/>
            <a:tailEnd/>
          </a:ln>
        </p:spPr>
        <p:txBody>
          <a:bodyPr>
            <a:spAutoFit/>
          </a:bodyPr>
          <a:lstStyle/>
          <a:p>
            <a:pPr algn="ctr"/>
            <a:r>
              <a:rPr kumimoji="0" lang="en-US" altLang="zh-TW" sz="4000" b="1" dirty="0">
                <a:solidFill>
                  <a:schemeClr val="bg1"/>
                </a:solidFill>
                <a:latin typeface="標楷體" pitchFamily="65" charset="-120"/>
                <a:ea typeface="標楷體" pitchFamily="65" charset="-120"/>
              </a:rPr>
              <a:t>2013-14 </a:t>
            </a:r>
            <a:r>
              <a:rPr kumimoji="0" lang="zh-TW" altLang="en-US" sz="4000" b="1" dirty="0">
                <a:solidFill>
                  <a:schemeClr val="bg1"/>
                </a:solidFill>
                <a:latin typeface="標楷體" pitchFamily="65" charset="-120"/>
                <a:ea typeface="標楷體" pitchFamily="65" charset="-120"/>
              </a:rPr>
              <a:t>新獎助金計畫核准案</a:t>
            </a:r>
          </a:p>
        </p:txBody>
      </p:sp>
      <p:sp>
        <p:nvSpPr>
          <p:cNvPr id="3" name="文字方塊 2"/>
          <p:cNvSpPr txBox="1"/>
          <p:nvPr/>
        </p:nvSpPr>
        <p:spPr>
          <a:xfrm>
            <a:off x="2771775" y="1557338"/>
            <a:ext cx="3185487" cy="646331"/>
          </a:xfrm>
          <a:prstGeom prst="rect">
            <a:avLst/>
          </a:prstGeom>
          <a:noFill/>
        </p:spPr>
        <p:txBody>
          <a:bodyPr wrap="none">
            <a:spAutoFit/>
          </a:bodyPr>
          <a:lstStyle/>
          <a:p>
            <a:pPr fontAlgn="auto">
              <a:spcBef>
                <a:spcPts val="0"/>
              </a:spcBef>
              <a:spcAft>
                <a:spcPts val="0"/>
              </a:spcAft>
              <a:defRPr/>
            </a:pPr>
            <a:r>
              <a:rPr kumimoji="0" lang="zh-TW" altLang="en-US" sz="3600" b="1" dirty="0">
                <a:solidFill>
                  <a:schemeClr val="tx2"/>
                </a:solidFill>
                <a:latin typeface="標楷體" pitchFamily="65" charset="-120"/>
                <a:ea typeface="標楷體" pitchFamily="65" charset="-120"/>
              </a:rPr>
              <a:t>全球</a:t>
            </a:r>
            <a:r>
              <a:rPr kumimoji="0" lang="en-US" altLang="zh-TW" sz="3600" b="1" dirty="0">
                <a:solidFill>
                  <a:schemeClr val="tx2"/>
                </a:solidFill>
                <a:latin typeface="標楷體" pitchFamily="65" charset="-120"/>
                <a:ea typeface="標楷體" pitchFamily="65" charset="-120"/>
              </a:rPr>
              <a:t>537</a:t>
            </a:r>
            <a:r>
              <a:rPr kumimoji="0" lang="zh-TW" altLang="en-US" sz="3600" b="1" dirty="0">
                <a:solidFill>
                  <a:schemeClr val="tx2"/>
                </a:solidFill>
                <a:latin typeface="標楷體" pitchFamily="65" charset="-120"/>
                <a:ea typeface="標楷體" pitchFamily="65" charset="-120"/>
              </a:rPr>
              <a:t>個地區</a:t>
            </a:r>
          </a:p>
        </p:txBody>
      </p:sp>
      <p:sp>
        <p:nvSpPr>
          <p:cNvPr id="4" name="文字方塊 3"/>
          <p:cNvSpPr txBox="1"/>
          <p:nvPr/>
        </p:nvSpPr>
        <p:spPr>
          <a:xfrm>
            <a:off x="2124075" y="2492375"/>
            <a:ext cx="5545108" cy="2800767"/>
          </a:xfrm>
          <a:prstGeom prst="rect">
            <a:avLst/>
          </a:prstGeom>
          <a:noFill/>
        </p:spPr>
        <p:txBody>
          <a:bodyPr wrap="none">
            <a:spAutoFit/>
          </a:bodyPr>
          <a:lstStyle/>
          <a:p>
            <a:r>
              <a:rPr kumimoji="0" lang="zh-TW" altLang="en-US" sz="4400" b="1" dirty="0">
                <a:solidFill>
                  <a:schemeClr val="tx2"/>
                </a:solidFill>
                <a:latin typeface="標楷體" pitchFamily="65" charset="-120"/>
                <a:ea typeface="標楷體" pitchFamily="65" charset="-120"/>
              </a:rPr>
              <a:t>地區獎助金  </a:t>
            </a:r>
            <a:r>
              <a:rPr kumimoji="0" lang="en-US" altLang="zh-TW" sz="4400" b="1" dirty="0">
                <a:solidFill>
                  <a:schemeClr val="tx2"/>
                </a:solidFill>
                <a:latin typeface="標楷體" pitchFamily="65" charset="-120"/>
                <a:ea typeface="標楷體" pitchFamily="65" charset="-120"/>
              </a:rPr>
              <a:t>423</a:t>
            </a:r>
            <a:r>
              <a:rPr kumimoji="0" lang="zh-TW" altLang="en-US" sz="4400" b="1" dirty="0">
                <a:solidFill>
                  <a:schemeClr val="tx2"/>
                </a:solidFill>
                <a:latin typeface="標楷體" pitchFamily="65" charset="-120"/>
                <a:ea typeface="標楷體" pitchFamily="65" charset="-120"/>
              </a:rPr>
              <a:t>案  </a:t>
            </a:r>
          </a:p>
          <a:p>
            <a:r>
              <a:rPr kumimoji="0" lang="zh-TW" altLang="en-US" sz="4400" b="1" dirty="0">
                <a:solidFill>
                  <a:schemeClr val="tx2"/>
                </a:solidFill>
                <a:latin typeface="標楷體" pitchFamily="65" charset="-120"/>
                <a:ea typeface="標楷體" pitchFamily="65" charset="-120"/>
              </a:rPr>
              <a:t>全球獎助金  </a:t>
            </a:r>
            <a:r>
              <a:rPr kumimoji="0" lang="en-US" altLang="zh-TW" sz="4400" b="1" dirty="0">
                <a:solidFill>
                  <a:schemeClr val="tx2"/>
                </a:solidFill>
                <a:latin typeface="標楷體" pitchFamily="65" charset="-120"/>
                <a:ea typeface="標楷體" pitchFamily="65" charset="-120"/>
              </a:rPr>
              <a:t>636</a:t>
            </a:r>
            <a:r>
              <a:rPr kumimoji="0" lang="zh-TW" altLang="en-US" sz="4400" b="1" dirty="0">
                <a:solidFill>
                  <a:schemeClr val="tx2"/>
                </a:solidFill>
                <a:latin typeface="標楷體" pitchFamily="65" charset="-120"/>
                <a:ea typeface="標楷體" pitchFamily="65" charset="-120"/>
              </a:rPr>
              <a:t>案</a:t>
            </a:r>
          </a:p>
          <a:p>
            <a:r>
              <a:rPr kumimoji="0" lang="zh-TW" altLang="en-US" sz="4400" b="1" dirty="0">
                <a:solidFill>
                  <a:schemeClr val="tx2"/>
                </a:solidFill>
                <a:latin typeface="標楷體" pitchFamily="65" charset="-120"/>
                <a:ea typeface="標楷體" pitchFamily="65" charset="-120"/>
              </a:rPr>
              <a:t>包裹獎助金  </a:t>
            </a:r>
            <a:r>
              <a:rPr kumimoji="0" lang="en-US" altLang="zh-TW" sz="4400" b="1" dirty="0">
                <a:solidFill>
                  <a:schemeClr val="tx2"/>
                </a:solidFill>
                <a:latin typeface="標楷體" pitchFamily="65" charset="-120"/>
                <a:ea typeface="標楷體" pitchFamily="65" charset="-120"/>
              </a:rPr>
              <a:t>18</a:t>
            </a:r>
            <a:r>
              <a:rPr kumimoji="0" lang="zh-TW" altLang="en-US" sz="4400" b="1" dirty="0">
                <a:solidFill>
                  <a:schemeClr val="tx2"/>
                </a:solidFill>
                <a:latin typeface="標楷體" pitchFamily="65" charset="-120"/>
                <a:ea typeface="標楷體" pitchFamily="65" charset="-120"/>
              </a:rPr>
              <a:t>案</a:t>
            </a:r>
          </a:p>
          <a:p>
            <a:r>
              <a:rPr kumimoji="0" lang="zh-TW" altLang="en-US" sz="4400" b="1" dirty="0" smtClean="0">
                <a:solidFill>
                  <a:schemeClr val="tx2"/>
                </a:solidFill>
                <a:latin typeface="+mn-lt"/>
                <a:ea typeface="標楷體" pitchFamily="65" charset="-120"/>
              </a:rPr>
              <a:t> </a:t>
            </a:r>
            <a:r>
              <a:rPr kumimoji="0" lang="en-US" altLang="zh-TW" sz="4400" b="1" dirty="0" smtClean="0">
                <a:solidFill>
                  <a:schemeClr val="tx2"/>
                </a:solidFill>
                <a:latin typeface="+mn-lt"/>
                <a:ea typeface="標楷體" pitchFamily="65" charset="-120"/>
              </a:rPr>
              <a:t>VTT </a:t>
            </a:r>
            <a:r>
              <a:rPr kumimoji="0" lang="en-US" altLang="zh-TW" sz="4400" b="1" dirty="0" smtClean="0">
                <a:solidFill>
                  <a:schemeClr val="tx2"/>
                </a:solidFill>
                <a:latin typeface="標楷體" pitchFamily="65" charset="-120"/>
                <a:ea typeface="標楷體" pitchFamily="65" charset="-120"/>
              </a:rPr>
              <a:t>       </a:t>
            </a:r>
            <a:r>
              <a:rPr kumimoji="0" lang="zh-TW" altLang="en-US" sz="4400" b="1" dirty="0" smtClean="0">
                <a:solidFill>
                  <a:schemeClr val="tx2"/>
                </a:solidFill>
                <a:latin typeface="標楷體" pitchFamily="65" charset="-120"/>
                <a:ea typeface="標楷體" pitchFamily="65" charset="-120"/>
              </a:rPr>
              <a:t> </a:t>
            </a:r>
            <a:r>
              <a:rPr kumimoji="0" lang="en-US" altLang="zh-TW" sz="4400" b="1" dirty="0" smtClean="0">
                <a:solidFill>
                  <a:schemeClr val="tx2"/>
                </a:solidFill>
                <a:latin typeface="標楷體" pitchFamily="65" charset="-120"/>
                <a:ea typeface="標楷體" pitchFamily="65" charset="-120"/>
              </a:rPr>
              <a:t>23</a:t>
            </a:r>
            <a:r>
              <a:rPr kumimoji="0" lang="zh-TW" altLang="en-US" sz="4400" b="1" dirty="0">
                <a:solidFill>
                  <a:schemeClr val="tx2"/>
                </a:solidFill>
                <a:latin typeface="標楷體" pitchFamily="65" charset="-120"/>
                <a:ea typeface="標楷體" pitchFamily="65" charset="-120"/>
              </a:rPr>
              <a:t>案</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文字方塊 1"/>
          <p:cNvSpPr txBox="1">
            <a:spLocks noChangeArrowheads="1"/>
          </p:cNvSpPr>
          <p:nvPr/>
        </p:nvSpPr>
        <p:spPr bwMode="auto">
          <a:xfrm>
            <a:off x="962025" y="417513"/>
            <a:ext cx="7426325" cy="1939925"/>
          </a:xfrm>
          <a:prstGeom prst="rect">
            <a:avLst/>
          </a:prstGeom>
          <a:noFill/>
          <a:ln w="9525">
            <a:noFill/>
            <a:miter lim="800000"/>
            <a:headEnd/>
            <a:tailEnd/>
          </a:ln>
        </p:spPr>
        <p:txBody>
          <a:bodyPr>
            <a:spAutoFit/>
          </a:bodyPr>
          <a:lstStyle/>
          <a:p>
            <a:pPr algn="ctr"/>
            <a:r>
              <a:rPr kumimoji="0" lang="en-US" altLang="zh-TW" sz="4000" b="1" dirty="0">
                <a:solidFill>
                  <a:schemeClr val="bg1"/>
                </a:solidFill>
                <a:latin typeface="微軟正黑體" pitchFamily="34" charset="-120"/>
                <a:ea typeface="微軟正黑體" pitchFamily="34" charset="-120"/>
              </a:rPr>
              <a:t>2013-14 Zone 10B </a:t>
            </a:r>
          </a:p>
          <a:p>
            <a:pPr algn="ctr"/>
            <a:r>
              <a:rPr kumimoji="0" lang="en-US" altLang="zh-TW" sz="4000" b="1" dirty="0">
                <a:solidFill>
                  <a:schemeClr val="tx2"/>
                </a:solidFill>
                <a:latin typeface="+mn-lt"/>
                <a:ea typeface="標楷體" pitchFamily="65" charset="-120"/>
              </a:rPr>
              <a:t>Global Grants</a:t>
            </a:r>
            <a:r>
              <a:rPr kumimoji="0" lang="zh-TW" altLang="en-US" sz="4000" b="1" dirty="0">
                <a:solidFill>
                  <a:schemeClr val="tx2"/>
                </a:solidFill>
                <a:latin typeface="標楷體" pitchFamily="65" charset="-120"/>
                <a:ea typeface="標楷體" pitchFamily="65" charset="-120"/>
              </a:rPr>
              <a:t>計畫核准案</a:t>
            </a:r>
            <a:r>
              <a:rPr kumimoji="0" lang="zh-TW" altLang="en-US" sz="4000" b="1" dirty="0" smtClean="0">
                <a:solidFill>
                  <a:schemeClr val="tx2"/>
                </a:solidFill>
                <a:latin typeface="標楷體" pitchFamily="65" charset="-120"/>
                <a:ea typeface="標楷體" pitchFamily="65" charset="-120"/>
              </a:rPr>
              <a:t>數</a:t>
            </a:r>
            <a:endParaRPr kumimoji="0" lang="en-US" altLang="zh-TW" sz="4000" b="1" dirty="0" smtClean="0">
              <a:solidFill>
                <a:schemeClr val="tx2"/>
              </a:solidFill>
              <a:latin typeface="標楷體" pitchFamily="65" charset="-120"/>
              <a:ea typeface="標楷體" pitchFamily="65" charset="-120"/>
            </a:endParaRPr>
          </a:p>
          <a:p>
            <a:pPr algn="ctr"/>
            <a:r>
              <a:rPr kumimoji="0" lang="en-US" altLang="zh-TW" sz="4000" b="1" dirty="0" smtClean="0">
                <a:solidFill>
                  <a:schemeClr val="tx2"/>
                </a:solidFill>
                <a:latin typeface="標楷體" pitchFamily="65" charset="-120"/>
                <a:ea typeface="標楷體" pitchFamily="65" charset="-120"/>
              </a:rPr>
              <a:t>(till </a:t>
            </a:r>
            <a:r>
              <a:rPr kumimoji="0" lang="en-US" altLang="zh-TW" sz="4000" b="1" dirty="0">
                <a:solidFill>
                  <a:schemeClr val="tx2"/>
                </a:solidFill>
                <a:latin typeface="標楷體" pitchFamily="65" charset="-120"/>
                <a:ea typeface="標楷體" pitchFamily="65" charset="-120"/>
              </a:rPr>
              <a:t>4/15/2014)</a:t>
            </a:r>
          </a:p>
        </p:txBody>
      </p:sp>
      <p:sp>
        <p:nvSpPr>
          <p:cNvPr id="186371" name="文字方塊 3"/>
          <p:cNvSpPr txBox="1">
            <a:spLocks noChangeArrowheads="1"/>
          </p:cNvSpPr>
          <p:nvPr/>
        </p:nvSpPr>
        <p:spPr bwMode="auto">
          <a:xfrm>
            <a:off x="684213" y="5661248"/>
            <a:ext cx="8280400" cy="584775"/>
          </a:xfrm>
          <a:prstGeom prst="rect">
            <a:avLst/>
          </a:prstGeom>
          <a:noFill/>
          <a:ln w="9525">
            <a:noFill/>
            <a:miter lim="800000"/>
            <a:headEnd/>
            <a:tailEnd/>
          </a:ln>
        </p:spPr>
        <p:txBody>
          <a:bodyPr wrap="square">
            <a:spAutoFit/>
          </a:bodyPr>
          <a:lstStyle/>
          <a:p>
            <a:r>
              <a:rPr kumimoji="0" lang="zh-TW" altLang="en-US" sz="3200" b="1" dirty="0">
                <a:solidFill>
                  <a:schemeClr val="tx2"/>
                </a:solidFill>
                <a:latin typeface="標楷體" pitchFamily="65" charset="-120"/>
                <a:ea typeface="標楷體" pitchFamily="65" charset="-120"/>
              </a:rPr>
              <a:t>全世界全球獎助金提出</a:t>
            </a:r>
            <a:r>
              <a:rPr kumimoji="0" lang="en-US" altLang="zh-TW" sz="3200" b="1" dirty="0">
                <a:solidFill>
                  <a:schemeClr val="tx2"/>
                </a:solidFill>
                <a:latin typeface="標楷體" pitchFamily="65" charset="-120"/>
                <a:ea typeface="標楷體" pitchFamily="65" charset="-120"/>
              </a:rPr>
              <a:t>1,064</a:t>
            </a:r>
            <a:r>
              <a:rPr kumimoji="0" lang="zh-TW" altLang="en-US" sz="3200" b="1" dirty="0">
                <a:solidFill>
                  <a:schemeClr val="tx2"/>
                </a:solidFill>
                <a:latin typeface="標楷體" pitchFamily="65" charset="-120"/>
                <a:ea typeface="標楷體" pitchFamily="65" charset="-120"/>
              </a:rPr>
              <a:t>案，核准</a:t>
            </a:r>
            <a:r>
              <a:rPr kumimoji="0" lang="en-US" altLang="zh-TW" sz="3200" b="1" dirty="0">
                <a:solidFill>
                  <a:schemeClr val="tx2"/>
                </a:solidFill>
                <a:latin typeface="標楷體" pitchFamily="65" charset="-120"/>
                <a:ea typeface="標楷體" pitchFamily="65" charset="-120"/>
              </a:rPr>
              <a:t>636</a:t>
            </a:r>
            <a:r>
              <a:rPr kumimoji="0" lang="zh-TW" altLang="en-US" sz="3200" b="1" dirty="0">
                <a:solidFill>
                  <a:schemeClr val="tx2"/>
                </a:solidFill>
                <a:latin typeface="標楷體" pitchFamily="65" charset="-120"/>
                <a:ea typeface="標楷體" pitchFamily="65" charset="-120"/>
              </a:rPr>
              <a:t>案</a:t>
            </a:r>
          </a:p>
        </p:txBody>
      </p:sp>
      <p:sp>
        <p:nvSpPr>
          <p:cNvPr id="6" name="Rectangle 5"/>
          <p:cNvSpPr/>
          <p:nvPr/>
        </p:nvSpPr>
        <p:spPr>
          <a:xfrm>
            <a:off x="1619250" y="2492375"/>
            <a:ext cx="6481763" cy="3170238"/>
          </a:xfrm>
          <a:prstGeom prst="rect">
            <a:avLst/>
          </a:prstGeom>
        </p:spPr>
        <p:txBody>
          <a:bodyPr>
            <a:spAutoFit/>
          </a:bodyPr>
          <a:lstStyle/>
          <a:p>
            <a:pPr fontAlgn="auto">
              <a:spcBef>
                <a:spcPts val="0"/>
              </a:spcBef>
              <a:spcAft>
                <a:spcPts val="0"/>
              </a:spcAft>
              <a:defRPr/>
            </a:pPr>
            <a:r>
              <a:rPr kumimoji="0" lang="en-US" sz="4000" b="1" dirty="0">
                <a:solidFill>
                  <a:srgbClr val="0000FF"/>
                </a:solidFill>
                <a:latin typeface="+mn-lt"/>
                <a:ea typeface="+mn-ea"/>
              </a:rPr>
              <a:t>D3450 - 10         D3460 - 3  </a:t>
            </a:r>
          </a:p>
          <a:p>
            <a:pPr fontAlgn="auto">
              <a:spcBef>
                <a:spcPts val="0"/>
              </a:spcBef>
              <a:spcAft>
                <a:spcPts val="0"/>
              </a:spcAft>
              <a:defRPr/>
            </a:pPr>
            <a:r>
              <a:rPr kumimoji="0" lang="en-US" sz="4000" b="1" dirty="0">
                <a:solidFill>
                  <a:schemeClr val="accent6">
                    <a:lumMod val="50000"/>
                  </a:schemeClr>
                </a:solidFill>
                <a:latin typeface="+mn-lt"/>
                <a:ea typeface="+mn-ea"/>
              </a:rPr>
              <a:t>D3470 - 1           D3480 - 6</a:t>
            </a:r>
          </a:p>
          <a:p>
            <a:pPr fontAlgn="auto">
              <a:spcBef>
                <a:spcPts val="0"/>
              </a:spcBef>
              <a:spcAft>
                <a:spcPts val="0"/>
              </a:spcAft>
              <a:defRPr/>
            </a:pPr>
            <a:r>
              <a:rPr kumimoji="0" lang="en-US" sz="4000" b="1" dirty="0">
                <a:solidFill>
                  <a:srgbClr val="0000FF"/>
                </a:solidFill>
                <a:latin typeface="+mn-lt"/>
                <a:ea typeface="+mn-ea"/>
              </a:rPr>
              <a:t>D3490 - 3           D3500 - 9</a:t>
            </a:r>
          </a:p>
          <a:p>
            <a:pPr fontAlgn="auto">
              <a:spcBef>
                <a:spcPts val="0"/>
              </a:spcBef>
              <a:spcAft>
                <a:spcPts val="0"/>
              </a:spcAft>
              <a:defRPr/>
            </a:pPr>
            <a:r>
              <a:rPr kumimoji="0" lang="en-US" sz="4000" b="1" dirty="0">
                <a:solidFill>
                  <a:srgbClr val="984807"/>
                </a:solidFill>
                <a:latin typeface="+mn-lt"/>
                <a:ea typeface="+mn-ea"/>
              </a:rPr>
              <a:t>D3510 - 10         D3520 - 23</a:t>
            </a:r>
          </a:p>
          <a:p>
            <a:pPr algn="r" fontAlgn="auto">
              <a:spcBef>
                <a:spcPts val="0"/>
              </a:spcBef>
              <a:spcAft>
                <a:spcPts val="0"/>
              </a:spcAft>
              <a:defRPr/>
            </a:pPr>
            <a:r>
              <a:rPr kumimoji="0" lang="en-US" sz="4000" b="1" dirty="0">
                <a:solidFill>
                  <a:srgbClr val="660066"/>
                </a:solidFill>
                <a:latin typeface="+mn-lt"/>
                <a:ea typeface="+mn-ea"/>
              </a:rPr>
              <a:t>Total: 65</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kickpoliooutofafrica.files.wordpress.com/2010/10/poliwho002.jpg"/>
          <p:cNvPicPr>
            <a:picLocks noChangeAspect="1" noChangeArrowheads="1"/>
          </p:cNvPicPr>
          <p:nvPr/>
        </p:nvPicPr>
        <p:blipFill>
          <a:blip r:embed="rId2"/>
          <a:srcRect/>
          <a:stretch>
            <a:fillRect/>
          </a:stretch>
        </p:blipFill>
        <p:spPr bwMode="auto">
          <a:xfrm>
            <a:off x="539552" y="1340768"/>
            <a:ext cx="3600400" cy="2400267"/>
          </a:xfrm>
          <a:prstGeom prst="rect">
            <a:avLst/>
          </a:prstGeom>
          <a:noFill/>
        </p:spPr>
      </p:pic>
      <p:pic>
        <p:nvPicPr>
          <p:cNvPr id="1038" name="Picture 14" descr="http://www.joy2theworld.org/wp-content/uploads/2011/11/Rotary-End-Polio-Now-Campaign-040.jpg"/>
          <p:cNvPicPr>
            <a:picLocks noChangeAspect="1" noChangeArrowheads="1"/>
          </p:cNvPicPr>
          <p:nvPr/>
        </p:nvPicPr>
        <p:blipFill>
          <a:blip r:embed="rId3"/>
          <a:srcRect/>
          <a:stretch>
            <a:fillRect/>
          </a:stretch>
        </p:blipFill>
        <p:spPr bwMode="auto">
          <a:xfrm>
            <a:off x="5220072" y="1412776"/>
            <a:ext cx="3204864" cy="2403648"/>
          </a:xfrm>
          <a:prstGeom prst="rect">
            <a:avLst/>
          </a:prstGeom>
          <a:noFill/>
        </p:spPr>
      </p:pic>
      <p:sp>
        <p:nvSpPr>
          <p:cNvPr id="11" name="文字方塊 10"/>
          <p:cNvSpPr txBox="1"/>
          <p:nvPr/>
        </p:nvSpPr>
        <p:spPr>
          <a:xfrm>
            <a:off x="2123728" y="332656"/>
            <a:ext cx="4968552" cy="769441"/>
          </a:xfrm>
          <a:prstGeom prst="rect">
            <a:avLst/>
          </a:prstGeom>
          <a:noFill/>
        </p:spPr>
        <p:txBody>
          <a:bodyPr wrap="square" rtlCol="0">
            <a:spAutoFit/>
          </a:bodyPr>
          <a:lstStyle/>
          <a:p>
            <a:pPr algn="ctr"/>
            <a:r>
              <a:rPr lang="en-US" altLang="zh-TW" sz="4400" dirty="0" smtClean="0">
                <a:solidFill>
                  <a:schemeClr val="tx2"/>
                </a:solidFill>
              </a:rPr>
              <a:t>End   </a:t>
            </a:r>
            <a:r>
              <a:rPr lang="zh-TW" altLang="en-US" sz="4400" dirty="0" smtClean="0">
                <a:solidFill>
                  <a:schemeClr val="tx2"/>
                </a:solidFill>
              </a:rPr>
              <a:t> </a:t>
            </a:r>
            <a:r>
              <a:rPr lang="en-US" altLang="zh-TW" sz="4400" dirty="0" smtClean="0">
                <a:solidFill>
                  <a:schemeClr val="tx2"/>
                </a:solidFill>
              </a:rPr>
              <a:t>Polio</a:t>
            </a:r>
            <a:endParaRPr lang="zh-TW" altLang="en-US" sz="4400" dirty="0">
              <a:solidFill>
                <a:schemeClr val="tx2"/>
              </a:solidFill>
            </a:endParaRPr>
          </a:p>
        </p:txBody>
      </p:sp>
      <p:pic>
        <p:nvPicPr>
          <p:cNvPr id="7" name="圖片 6" descr="圖片2.png"/>
          <p:cNvPicPr>
            <a:picLocks noChangeAspect="1"/>
          </p:cNvPicPr>
          <p:nvPr/>
        </p:nvPicPr>
        <p:blipFill>
          <a:blip r:embed="rId4"/>
          <a:stretch>
            <a:fillRect/>
          </a:stretch>
        </p:blipFill>
        <p:spPr>
          <a:xfrm>
            <a:off x="2857488" y="3953570"/>
            <a:ext cx="3453569" cy="2904430"/>
          </a:xfrm>
          <a:prstGeom prst="rect">
            <a:avLst/>
          </a:prstGeom>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2123728" y="332656"/>
            <a:ext cx="4968552" cy="769441"/>
          </a:xfrm>
          <a:prstGeom prst="rect">
            <a:avLst/>
          </a:prstGeom>
          <a:noFill/>
        </p:spPr>
        <p:txBody>
          <a:bodyPr wrap="square" rtlCol="0">
            <a:spAutoFit/>
          </a:bodyPr>
          <a:lstStyle/>
          <a:p>
            <a:pPr algn="ctr"/>
            <a:r>
              <a:rPr lang="en-US" altLang="zh-TW" sz="4400" dirty="0" smtClean="0">
                <a:solidFill>
                  <a:schemeClr val="bg1"/>
                </a:solidFill>
              </a:rPr>
              <a:t>End   </a:t>
            </a:r>
            <a:r>
              <a:rPr lang="zh-TW" altLang="en-US" sz="4400" dirty="0" smtClean="0">
                <a:solidFill>
                  <a:schemeClr val="bg1"/>
                </a:solidFill>
              </a:rPr>
              <a:t> </a:t>
            </a:r>
            <a:r>
              <a:rPr lang="en-US" altLang="zh-TW" sz="4400" dirty="0" smtClean="0">
                <a:solidFill>
                  <a:schemeClr val="bg1"/>
                </a:solidFill>
              </a:rPr>
              <a:t>Polio</a:t>
            </a:r>
            <a:endParaRPr lang="zh-TW" altLang="en-US" sz="4400" dirty="0">
              <a:solidFill>
                <a:schemeClr val="bg1"/>
              </a:solidFill>
            </a:endParaRPr>
          </a:p>
        </p:txBody>
      </p:sp>
      <p:pic>
        <p:nvPicPr>
          <p:cNvPr id="228354" name="Picture 2"/>
          <p:cNvPicPr>
            <a:picLocks noChangeAspect="1" noChangeArrowheads="1"/>
          </p:cNvPicPr>
          <p:nvPr/>
        </p:nvPicPr>
        <p:blipFill>
          <a:blip r:embed="rId2"/>
          <a:srcRect/>
          <a:stretch>
            <a:fillRect/>
          </a:stretch>
        </p:blipFill>
        <p:spPr bwMode="auto">
          <a:xfrm>
            <a:off x="2123728" y="1196752"/>
            <a:ext cx="4254798" cy="536349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標題 1"/>
          <p:cNvSpPr>
            <a:spLocks noGrp="1"/>
          </p:cNvSpPr>
          <p:nvPr>
            <p:ph type="title" idx="4294967295"/>
          </p:nvPr>
        </p:nvSpPr>
        <p:spPr bwMode="auto">
          <a:xfrm>
            <a:off x="457200" y="274638"/>
            <a:ext cx="8229600" cy="1143000"/>
          </a:xfrm>
          <a:prstGeom prst="rect">
            <a:avLst/>
          </a:prstGeom>
          <a:solidFill>
            <a:srgbClr val="FFFFFF"/>
          </a:solidFill>
          <a:ln>
            <a:solidFill>
              <a:srgbClr val="000000"/>
            </a:solidFill>
            <a:miter lim="800000"/>
            <a:headEnd/>
            <a:tailEnd/>
          </a:ln>
        </p:spPr>
        <p:txBody>
          <a:bodyPr anchor="ctr"/>
          <a:lstStyle/>
          <a:p>
            <a:r>
              <a:rPr lang="en-US" altLang="zh-TW" b="1" dirty="0"/>
              <a:t/>
            </a:r>
            <a:br>
              <a:rPr lang="en-US" altLang="zh-TW" b="1" dirty="0"/>
            </a:br>
            <a:r>
              <a:rPr lang="zh-TW" altLang="en-US" sz="3600" b="1" dirty="0">
                <a:solidFill>
                  <a:schemeClr val="tx2"/>
                </a:solidFill>
                <a:latin typeface="標楷體" pitchFamily="65" charset="-120"/>
                <a:ea typeface="標楷體" pitchFamily="65" charset="-120"/>
              </a:rPr>
              <a:t>扶輪二億美元的</a:t>
            </a:r>
            <a:r>
              <a:rPr lang="zh-TW" altLang="en-US" sz="3600" b="1" dirty="0" smtClean="0">
                <a:solidFill>
                  <a:schemeClr val="tx2"/>
                </a:solidFill>
                <a:latin typeface="標楷體" pitchFamily="65" charset="-120"/>
                <a:ea typeface="標楷體" pitchFamily="65" charset="-120"/>
              </a:rPr>
              <a:t>挑戰</a:t>
            </a:r>
            <a:r>
              <a:rPr lang="en-US" altLang="zh-TW" sz="3600" b="1" dirty="0" smtClean="0">
                <a:solidFill>
                  <a:schemeClr val="tx2"/>
                </a:solidFill>
                <a:latin typeface="標楷體" pitchFamily="65" charset="-120"/>
                <a:ea typeface="標楷體" pitchFamily="65" charset="-120"/>
              </a:rPr>
              <a:t/>
            </a:r>
            <a:br>
              <a:rPr lang="en-US" altLang="zh-TW" sz="3600" b="1" dirty="0" smtClean="0">
                <a:solidFill>
                  <a:schemeClr val="tx2"/>
                </a:solidFill>
                <a:latin typeface="標楷體" pitchFamily="65" charset="-120"/>
                <a:ea typeface="標楷體" pitchFamily="65" charset="-120"/>
              </a:rPr>
            </a:br>
            <a:r>
              <a:rPr lang="en-US" altLang="zh-TW" sz="3600" b="1" dirty="0" smtClean="0">
                <a:solidFill>
                  <a:schemeClr val="tx2"/>
                </a:solidFill>
                <a:latin typeface="標楷體" pitchFamily="65" charset="-120"/>
                <a:ea typeface="標楷體" pitchFamily="65" charset="-120"/>
              </a:rPr>
              <a:t>2007-2012</a:t>
            </a:r>
            <a:r>
              <a:rPr lang="zh-TW" altLang="en-US" sz="4000" dirty="0">
                <a:solidFill>
                  <a:schemeClr val="tx2"/>
                </a:solidFill>
              </a:rPr>
              <a:t/>
            </a:r>
            <a:br>
              <a:rPr lang="zh-TW" altLang="en-US" sz="4000" dirty="0">
                <a:solidFill>
                  <a:schemeClr val="tx2"/>
                </a:solidFill>
              </a:rPr>
            </a:br>
            <a:endParaRPr lang="zh-TW" altLang="en-US" dirty="0">
              <a:solidFill>
                <a:schemeClr val="tx2"/>
              </a:solidFill>
            </a:endParaRPr>
          </a:p>
        </p:txBody>
      </p:sp>
      <p:sp>
        <p:nvSpPr>
          <p:cNvPr id="207875" name="內容版面配置區 2"/>
          <p:cNvSpPr>
            <a:spLocks noGrp="1"/>
          </p:cNvSpPr>
          <p:nvPr>
            <p:ph sz="half" idx="4294967295"/>
          </p:nvPr>
        </p:nvSpPr>
        <p:spPr bwMode="auto">
          <a:xfrm>
            <a:off x="395536" y="1556792"/>
            <a:ext cx="8507413" cy="4752528"/>
          </a:xfrm>
          <a:prstGeom prst="rect">
            <a:avLst/>
          </a:prstGeom>
          <a:solidFill>
            <a:srgbClr val="FFFFFF"/>
          </a:solidFill>
          <a:ln>
            <a:solidFill>
              <a:srgbClr val="000000"/>
            </a:solidFill>
            <a:miter lim="800000"/>
            <a:headEnd/>
            <a:tailEnd/>
          </a:ln>
        </p:spPr>
        <p:txBody>
          <a:bodyPr/>
          <a:lstStyle/>
          <a:p>
            <a:pPr marL="457200" lvl="1" indent="-457200" defTabSz="914400">
              <a:buFont typeface="Wingdings" pitchFamily="2" charset="2"/>
              <a:buChar char="l"/>
            </a:pPr>
            <a:r>
              <a:rPr lang="en-US" altLang="zh-TW" sz="2800" b="1" dirty="0" smtClean="0">
                <a:solidFill>
                  <a:srgbClr val="E46C0A"/>
                </a:solidFill>
              </a:rPr>
              <a:t>Gates Foundation 2007 : 100,000,000</a:t>
            </a:r>
            <a:endParaRPr lang="zh-TW" altLang="zh-TW" sz="2800" b="1" dirty="0" smtClean="0">
              <a:solidFill>
                <a:srgbClr val="E46C0A"/>
              </a:solidFill>
            </a:endParaRPr>
          </a:p>
          <a:p>
            <a:pPr>
              <a:lnSpc>
                <a:spcPct val="80000"/>
              </a:lnSpc>
              <a:buNone/>
            </a:pPr>
            <a:r>
              <a:rPr lang="zh-TW" altLang="en-US" sz="2800" b="1" dirty="0" smtClean="0">
                <a:solidFill>
                  <a:srgbClr val="E46C0A"/>
                </a:solidFill>
              </a:rPr>
              <a:t>      </a:t>
            </a:r>
            <a:r>
              <a:rPr lang="en-US" altLang="zh-TW" sz="2800" b="1" dirty="0" smtClean="0">
                <a:solidFill>
                  <a:srgbClr val="E46C0A"/>
                </a:solidFill>
              </a:rPr>
              <a:t>Gates Foundation 2009 : 255,000,000</a:t>
            </a:r>
          </a:p>
          <a:p>
            <a:pPr marL="457200" lvl="1" indent="-457200" defTabSz="914400">
              <a:buNone/>
            </a:pPr>
            <a:r>
              <a:rPr lang="en-US" altLang="zh-TW" dirty="0" smtClean="0">
                <a:solidFill>
                  <a:schemeClr val="tx2"/>
                </a:solidFill>
                <a:latin typeface="標楷體" pitchFamily="65" charset="-120"/>
                <a:ea typeface="標楷體" pitchFamily="65" charset="-120"/>
              </a:rPr>
              <a:t>   2007</a:t>
            </a:r>
            <a:r>
              <a:rPr lang="zh-TW" altLang="en-US" dirty="0" smtClean="0">
                <a:solidFill>
                  <a:schemeClr val="tx2"/>
                </a:solidFill>
                <a:latin typeface="標楷體" pitchFamily="65" charset="-120"/>
                <a:ea typeface="標楷體" pitchFamily="65" charset="-120"/>
              </a:rPr>
              <a:t>年蓋茲基金會捐</a:t>
            </a:r>
            <a:r>
              <a:rPr lang="zh-TW" altLang="ja-JP" dirty="0" smtClean="0">
                <a:solidFill>
                  <a:schemeClr val="tx2"/>
                </a:solidFill>
                <a:latin typeface="標楷體" pitchFamily="65" charset="-120"/>
                <a:ea typeface="標楷體" pitchFamily="65" charset="-120"/>
              </a:rPr>
              <a:t>1</a:t>
            </a:r>
            <a:r>
              <a:rPr lang="zh-TW" altLang="en-US" dirty="0" smtClean="0">
                <a:solidFill>
                  <a:schemeClr val="tx2"/>
                </a:solidFill>
                <a:latin typeface="標楷體" pitchFamily="65" charset="-120"/>
                <a:ea typeface="標楷體" pitchFamily="65" charset="-120"/>
              </a:rPr>
              <a:t>億美元的挑戰</a:t>
            </a:r>
            <a:endParaRPr lang="en-US" altLang="zh-TW" dirty="0" smtClean="0">
              <a:solidFill>
                <a:schemeClr val="tx2"/>
              </a:solidFill>
              <a:latin typeface="標楷體" pitchFamily="65" charset="-120"/>
              <a:ea typeface="標楷體" pitchFamily="65" charset="-120"/>
            </a:endParaRPr>
          </a:p>
          <a:p>
            <a:pPr marL="457200" lvl="1" indent="-457200" defTabSz="914400">
              <a:buNone/>
            </a:pPr>
            <a:r>
              <a:rPr lang="zh-TW" altLang="en-US" dirty="0" smtClean="0">
                <a:solidFill>
                  <a:schemeClr val="tx2"/>
                </a:solidFill>
                <a:latin typeface="標楷體" pitchFamily="65" charset="-120"/>
                <a:ea typeface="標楷體" pitchFamily="65" charset="-120"/>
              </a:rPr>
              <a:t>   </a:t>
            </a:r>
            <a:r>
              <a:rPr lang="zh-TW" altLang="ja-JP" dirty="0" smtClean="0">
                <a:solidFill>
                  <a:schemeClr val="tx2"/>
                </a:solidFill>
                <a:latin typeface="標楷體" pitchFamily="65" charset="-120"/>
                <a:ea typeface="標楷體" pitchFamily="65" charset="-120"/>
              </a:rPr>
              <a:t>2009</a:t>
            </a:r>
            <a:r>
              <a:rPr lang="zh-TW" altLang="en-US" dirty="0" smtClean="0">
                <a:solidFill>
                  <a:schemeClr val="tx2"/>
                </a:solidFill>
                <a:latin typeface="標楷體" pitchFamily="65" charset="-120"/>
                <a:ea typeface="標楷體" pitchFamily="65" charset="-120"/>
              </a:rPr>
              <a:t>年增加至</a:t>
            </a:r>
            <a:r>
              <a:rPr lang="zh-TW" altLang="ja-JP" dirty="0" smtClean="0">
                <a:solidFill>
                  <a:schemeClr val="tx2"/>
                </a:solidFill>
                <a:latin typeface="標楷體" pitchFamily="65" charset="-120"/>
                <a:ea typeface="標楷體" pitchFamily="65" charset="-120"/>
              </a:rPr>
              <a:t>3.55</a:t>
            </a:r>
            <a:r>
              <a:rPr lang="zh-TW" altLang="en-US" dirty="0" smtClean="0">
                <a:solidFill>
                  <a:schemeClr val="tx2"/>
                </a:solidFill>
                <a:latin typeface="標楷體" pitchFamily="65" charset="-120"/>
                <a:ea typeface="標楷體" pitchFamily="65" charset="-120"/>
              </a:rPr>
              <a:t>億美元。</a:t>
            </a:r>
          </a:p>
          <a:p>
            <a:pPr>
              <a:lnSpc>
                <a:spcPct val="80000"/>
              </a:lnSpc>
              <a:buNone/>
            </a:pPr>
            <a:endParaRPr lang="zh-TW" altLang="en-US" sz="2800" dirty="0">
              <a:solidFill>
                <a:schemeClr val="tx2"/>
              </a:solidFill>
              <a:latin typeface="標楷體" pitchFamily="65" charset="-120"/>
              <a:ea typeface="標楷體" pitchFamily="65" charset="-120"/>
            </a:endParaRPr>
          </a:p>
          <a:p>
            <a:pPr>
              <a:lnSpc>
                <a:spcPct val="80000"/>
              </a:lnSpc>
              <a:buFont typeface="Wingdings" pitchFamily="2" charset="2"/>
              <a:buChar char="l"/>
            </a:pPr>
            <a:r>
              <a:rPr lang="zh-TW" altLang="en-US" sz="2800" dirty="0">
                <a:solidFill>
                  <a:schemeClr val="tx2"/>
                </a:solidFill>
                <a:latin typeface="標楷體" pitchFamily="65" charset="-120"/>
                <a:ea typeface="標楷體" pitchFamily="65" charset="-120"/>
              </a:rPr>
              <a:t>國際扶輪</a:t>
            </a:r>
            <a:r>
              <a:rPr lang="zh-TW" altLang="en-US" sz="2800" dirty="0" smtClean="0">
                <a:solidFill>
                  <a:schemeClr val="tx2"/>
                </a:solidFill>
                <a:latin typeface="標楷體" pitchFamily="65" charset="-120"/>
                <a:ea typeface="標楷體" pitchFamily="65" charset="-120"/>
              </a:rPr>
              <a:t>同意</a:t>
            </a:r>
            <a:r>
              <a:rPr lang="zh-TW" altLang="ja-JP" sz="2800" dirty="0" smtClean="0">
                <a:solidFill>
                  <a:schemeClr val="tx2"/>
                </a:solidFill>
                <a:latin typeface="標楷體" pitchFamily="65" charset="-120"/>
                <a:ea typeface="標楷體" pitchFamily="65" charset="-120"/>
              </a:rPr>
              <a:t>2012</a:t>
            </a:r>
            <a:r>
              <a:rPr lang="zh-TW" altLang="en-US" sz="2800" dirty="0" smtClean="0">
                <a:solidFill>
                  <a:schemeClr val="tx2"/>
                </a:solidFill>
                <a:latin typeface="標楷體" pitchFamily="65" charset="-120"/>
                <a:ea typeface="標楷體" pitchFamily="65" charset="-120"/>
              </a:rPr>
              <a:t>年</a:t>
            </a:r>
            <a:r>
              <a:rPr lang="zh-TW" altLang="ja-JP" sz="2800" dirty="0" smtClean="0">
                <a:solidFill>
                  <a:schemeClr val="tx2"/>
                </a:solidFill>
                <a:latin typeface="標楷體" pitchFamily="65" charset="-120"/>
                <a:ea typeface="標楷體" pitchFamily="65" charset="-120"/>
              </a:rPr>
              <a:t>6</a:t>
            </a:r>
            <a:r>
              <a:rPr lang="zh-TW" altLang="en-US" sz="2800" dirty="0" smtClean="0">
                <a:solidFill>
                  <a:schemeClr val="tx2"/>
                </a:solidFill>
                <a:latin typeface="標楷體" pitchFamily="65" charset="-120"/>
                <a:ea typeface="標楷體" pitchFamily="65" charset="-120"/>
              </a:rPr>
              <a:t>月</a:t>
            </a:r>
            <a:r>
              <a:rPr lang="zh-TW" altLang="ja-JP" sz="2800" dirty="0" smtClean="0">
                <a:solidFill>
                  <a:schemeClr val="tx2"/>
                </a:solidFill>
                <a:latin typeface="標楷體" pitchFamily="65" charset="-120"/>
                <a:ea typeface="標楷體" pitchFamily="65" charset="-120"/>
              </a:rPr>
              <a:t>30</a:t>
            </a:r>
            <a:r>
              <a:rPr lang="zh-TW" altLang="en-US" sz="2800" dirty="0" smtClean="0">
                <a:solidFill>
                  <a:schemeClr val="tx2"/>
                </a:solidFill>
                <a:latin typeface="標楷體" pitchFamily="65" charset="-120"/>
                <a:ea typeface="標楷體" pitchFamily="65" charset="-120"/>
              </a:rPr>
              <a:t>日前募</a:t>
            </a:r>
            <a:r>
              <a:rPr lang="zh-TW" altLang="ja-JP" sz="2800" dirty="0" smtClean="0">
                <a:solidFill>
                  <a:schemeClr val="tx2"/>
                </a:solidFill>
                <a:latin typeface="標楷體" pitchFamily="65" charset="-120"/>
                <a:ea typeface="標楷體" pitchFamily="65" charset="-120"/>
              </a:rPr>
              <a:t>2</a:t>
            </a:r>
            <a:r>
              <a:rPr lang="zh-TW" altLang="en-US" sz="2800" dirty="0">
                <a:solidFill>
                  <a:schemeClr val="tx2"/>
                </a:solidFill>
                <a:latin typeface="標楷體" pitchFamily="65" charset="-120"/>
                <a:ea typeface="標楷體" pitchFamily="65" charset="-120"/>
              </a:rPr>
              <a:t>億</a:t>
            </a:r>
            <a:r>
              <a:rPr lang="zh-TW" altLang="en-US" sz="2800" dirty="0" smtClean="0">
                <a:solidFill>
                  <a:schemeClr val="tx2"/>
                </a:solidFill>
                <a:latin typeface="標楷體" pitchFamily="65" charset="-120"/>
                <a:ea typeface="標楷體" pitchFamily="65" charset="-120"/>
              </a:rPr>
              <a:t>美元挑戰</a:t>
            </a:r>
            <a:endParaRPr lang="en-US" altLang="zh-TW" sz="2800" dirty="0" smtClean="0">
              <a:solidFill>
                <a:schemeClr val="tx2"/>
              </a:solidFill>
              <a:latin typeface="標楷體" pitchFamily="65" charset="-120"/>
              <a:ea typeface="標楷體" pitchFamily="65" charset="-120"/>
            </a:endParaRPr>
          </a:p>
          <a:p>
            <a:pPr>
              <a:lnSpc>
                <a:spcPct val="80000"/>
              </a:lnSpc>
              <a:buNone/>
            </a:pPr>
            <a:r>
              <a:rPr lang="zh-TW" altLang="en-US" sz="2800" dirty="0" smtClean="0">
                <a:solidFill>
                  <a:schemeClr val="tx2"/>
                </a:solidFill>
                <a:latin typeface="標楷體" pitchFamily="65" charset="-120"/>
                <a:ea typeface="標楷體" pitchFamily="65" charset="-120"/>
              </a:rPr>
              <a:t>  實際上募集</a:t>
            </a:r>
            <a:r>
              <a:rPr lang="zh-TW" altLang="ja-JP" sz="2800" dirty="0" smtClean="0">
                <a:solidFill>
                  <a:schemeClr val="tx2"/>
                </a:solidFill>
                <a:latin typeface="標楷體" pitchFamily="65" charset="-120"/>
                <a:ea typeface="標楷體" pitchFamily="65" charset="-120"/>
              </a:rPr>
              <a:t>2</a:t>
            </a:r>
            <a:r>
              <a:rPr lang="zh-TW" altLang="en-US" sz="2800" dirty="0" smtClean="0">
                <a:solidFill>
                  <a:schemeClr val="tx2"/>
                </a:solidFill>
                <a:latin typeface="標楷體" pitchFamily="65" charset="-120"/>
                <a:ea typeface="標楷體" pitchFamily="65" charset="-120"/>
              </a:rPr>
              <a:t>億</a:t>
            </a:r>
            <a:r>
              <a:rPr lang="zh-TW" altLang="ja-JP" sz="2800" dirty="0" smtClean="0">
                <a:solidFill>
                  <a:schemeClr val="tx2"/>
                </a:solidFill>
                <a:latin typeface="標楷體" pitchFamily="65" charset="-120"/>
                <a:ea typeface="標楷體" pitchFamily="65" charset="-120"/>
              </a:rPr>
              <a:t>2</a:t>
            </a:r>
            <a:r>
              <a:rPr lang="zh-TW" altLang="en-US" sz="2800" dirty="0" smtClean="0">
                <a:solidFill>
                  <a:schemeClr val="tx2"/>
                </a:solidFill>
                <a:latin typeface="標楷體" pitchFamily="65" charset="-120"/>
                <a:ea typeface="標楷體" pitchFamily="65" charset="-120"/>
              </a:rPr>
              <a:t>千</a:t>
            </a:r>
            <a:r>
              <a:rPr lang="zh-TW" altLang="ja-JP" sz="2800" dirty="0" smtClean="0">
                <a:solidFill>
                  <a:schemeClr val="tx2"/>
                </a:solidFill>
                <a:latin typeface="標楷體" pitchFamily="65" charset="-120"/>
                <a:ea typeface="標楷體" pitchFamily="65" charset="-120"/>
              </a:rPr>
              <a:t>8</a:t>
            </a:r>
            <a:r>
              <a:rPr lang="zh-TW" altLang="en-US" sz="2800" dirty="0" smtClean="0">
                <a:solidFill>
                  <a:schemeClr val="tx2"/>
                </a:solidFill>
                <a:latin typeface="標楷體" pitchFamily="65" charset="-120"/>
                <a:ea typeface="標楷體" pitchFamily="65" charset="-120"/>
              </a:rPr>
              <a:t>百</a:t>
            </a:r>
            <a:r>
              <a:rPr lang="zh-TW" altLang="ja-JP" sz="2800" dirty="0" smtClean="0">
                <a:solidFill>
                  <a:schemeClr val="tx2"/>
                </a:solidFill>
                <a:latin typeface="標楷體" pitchFamily="65" charset="-120"/>
                <a:ea typeface="標楷體" pitchFamily="65" charset="-120"/>
              </a:rPr>
              <a:t>7</a:t>
            </a:r>
            <a:r>
              <a:rPr lang="zh-TW" altLang="en-US" sz="2800" dirty="0" smtClean="0">
                <a:solidFill>
                  <a:schemeClr val="tx2"/>
                </a:solidFill>
                <a:latin typeface="標楷體" pitchFamily="65" charset="-120"/>
                <a:ea typeface="標楷體" pitchFamily="65" charset="-120"/>
              </a:rPr>
              <a:t>拾萬美元。</a:t>
            </a:r>
            <a:endParaRPr lang="en-US" altLang="zh-TW" sz="2800" dirty="0" smtClean="0">
              <a:solidFill>
                <a:schemeClr val="tx2"/>
              </a:solidFill>
              <a:latin typeface="標楷體" pitchFamily="65" charset="-120"/>
              <a:ea typeface="標楷體" pitchFamily="65" charset="-120"/>
            </a:endParaRPr>
          </a:p>
          <a:p>
            <a:pPr lvl="0">
              <a:lnSpc>
                <a:spcPct val="80000"/>
              </a:lnSpc>
              <a:buNone/>
            </a:pPr>
            <a:r>
              <a:rPr lang="zh-TW" altLang="en-US" sz="2800" b="1" dirty="0" smtClean="0">
                <a:solidFill>
                  <a:schemeClr val="tx2"/>
                </a:solidFill>
                <a:latin typeface="標楷體" pitchFamily="65" charset="-120"/>
                <a:ea typeface="標楷體" pitchFamily="65" charset="-120"/>
              </a:rPr>
              <a:t>  </a:t>
            </a:r>
            <a:r>
              <a:rPr lang="en-US" altLang="zh-TW" sz="2800" dirty="0" smtClean="0">
                <a:solidFill>
                  <a:schemeClr val="tx2"/>
                </a:solidFill>
              </a:rPr>
              <a:t>Rotary Clubs 2007-2012 : 228,700,000</a:t>
            </a:r>
            <a:endParaRPr lang="zh-TW" altLang="zh-TW" sz="2800" dirty="0" smtClean="0">
              <a:solidFill>
                <a:schemeClr val="tx2"/>
              </a:solidFill>
            </a:endParaRPr>
          </a:p>
          <a:p>
            <a:pPr lvl="0">
              <a:lnSpc>
                <a:spcPct val="80000"/>
              </a:lnSpc>
              <a:buNone/>
            </a:pPr>
            <a:r>
              <a:rPr lang="en-US" altLang="zh-TW" sz="2800" b="1" dirty="0" smtClean="0">
                <a:solidFill>
                  <a:srgbClr val="E46C0A"/>
                </a:solidFill>
              </a:rPr>
              <a:t>    Gates Foundation 2012 :    50,000,000</a:t>
            </a:r>
            <a:endParaRPr lang="zh-TW" altLang="zh-TW" sz="2800" b="1" dirty="0" smtClean="0">
              <a:solidFill>
                <a:srgbClr val="E46C0A"/>
              </a:solidFill>
            </a:endParaRPr>
          </a:p>
          <a:p>
            <a:pPr marL="457200" lvl="1" indent="-457200" defTabSz="914400">
              <a:buNone/>
            </a:pPr>
            <a:r>
              <a:rPr lang="en-US" altLang="zh-TW" sz="2400" b="1" dirty="0" smtClean="0">
                <a:solidFill>
                  <a:srgbClr val="002060"/>
                </a:solidFill>
              </a:rPr>
              <a:t>                              Total:      </a:t>
            </a:r>
            <a:r>
              <a:rPr lang="en-US" altLang="zh-TW" sz="4400" b="1" dirty="0" smtClean="0">
                <a:solidFill>
                  <a:srgbClr val="002060"/>
                </a:solidFill>
              </a:rPr>
              <a:t> </a:t>
            </a:r>
            <a:r>
              <a:rPr lang="en-US" altLang="zh-TW" sz="4400" b="1" dirty="0" smtClean="0">
                <a:solidFill>
                  <a:srgbClr val="C00000"/>
                </a:solidFill>
              </a:rPr>
              <a:t>605,000,000</a:t>
            </a:r>
            <a:endParaRPr lang="zh-TW" altLang="en-US" sz="2400" dirty="0">
              <a:solidFill>
                <a:schemeClr val="tx2"/>
              </a:solidFill>
              <a:latin typeface="標楷體" pitchFamily="65" charset="-120"/>
              <a:ea typeface="標楷體" pitchFamily="65" charset="-120"/>
            </a:endParaRPr>
          </a:p>
        </p:txBody>
      </p:sp>
      <p:pic>
        <p:nvPicPr>
          <p:cNvPr id="207876" name="Picture 5" descr="ENDPOLIONOW_4p"/>
          <p:cNvPicPr>
            <a:picLocks noChangeAspect="1" noChangeArrowheads="1"/>
          </p:cNvPicPr>
          <p:nvPr/>
        </p:nvPicPr>
        <p:blipFill>
          <a:blip r:embed="rId2"/>
          <a:srcRect/>
          <a:stretch>
            <a:fillRect/>
          </a:stretch>
        </p:blipFill>
        <p:spPr bwMode="auto">
          <a:xfrm>
            <a:off x="469900" y="274638"/>
            <a:ext cx="896938" cy="1143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a:spLocks noGrp="1"/>
          </p:cNvSpPr>
          <p:nvPr>
            <p:ph type="title" idx="4294967295"/>
          </p:nvPr>
        </p:nvSpPr>
        <p:spPr bwMode="auto">
          <a:xfrm>
            <a:off x="457200" y="274638"/>
            <a:ext cx="8229600" cy="1143000"/>
          </a:xfrm>
          <a:prstGeom prst="rect">
            <a:avLst/>
          </a:prstGeom>
          <a:solidFill>
            <a:srgbClr val="FFFFFF"/>
          </a:solidFill>
          <a:ln>
            <a:solidFill>
              <a:srgbClr val="000000"/>
            </a:solidFill>
            <a:miter lim="800000"/>
            <a:headEnd/>
            <a:tailEnd/>
          </a:ln>
        </p:spPr>
        <p:txBody>
          <a:bodyPr anchor="ctr"/>
          <a:lstStyle/>
          <a:p>
            <a:r>
              <a:rPr lang="en-US" altLang="zh-TW" b="1" dirty="0"/>
              <a:t/>
            </a:r>
            <a:br>
              <a:rPr lang="en-US" altLang="zh-TW" b="1" dirty="0"/>
            </a:br>
            <a:r>
              <a:rPr lang="en-US" altLang="zh-TW" b="1" dirty="0"/>
              <a:t>    </a:t>
            </a:r>
            <a:r>
              <a:rPr lang="en-US" altLang="zh-TW" b="1" dirty="0" smtClean="0"/>
              <a:t/>
            </a:r>
            <a:br>
              <a:rPr lang="en-US" altLang="zh-TW" b="1" dirty="0" smtClean="0"/>
            </a:br>
            <a:r>
              <a:rPr lang="zh-TW" altLang="en-US" sz="3200" b="1" dirty="0" smtClean="0">
                <a:solidFill>
                  <a:schemeClr val="tx2"/>
                </a:solidFill>
                <a:latin typeface="標楷體" pitchFamily="65" charset="-120"/>
                <a:ea typeface="標楷體" pitchFamily="65" charset="-120"/>
              </a:rPr>
              <a:t>根除</a:t>
            </a:r>
            <a:r>
              <a:rPr lang="zh-TW" altLang="en-US" sz="3200" b="1" dirty="0">
                <a:solidFill>
                  <a:schemeClr val="tx2"/>
                </a:solidFill>
                <a:latin typeface="標楷體" pitchFamily="65" charset="-120"/>
                <a:ea typeface="標楷體" pitchFamily="65" charset="-120"/>
              </a:rPr>
              <a:t>小兒麻痺疾病捐獻的</a:t>
            </a:r>
            <a:r>
              <a:rPr lang="zh-TW" altLang="en-US" sz="3200" b="1" dirty="0" smtClean="0">
                <a:solidFill>
                  <a:schemeClr val="tx2"/>
                </a:solidFill>
                <a:latin typeface="標楷體" pitchFamily="65" charset="-120"/>
                <a:ea typeface="標楷體" pitchFamily="65" charset="-120"/>
              </a:rPr>
              <a:t>挑戰</a:t>
            </a:r>
            <a:r>
              <a:rPr lang="en-US" altLang="zh-TW" sz="3200" b="1" dirty="0" smtClean="0">
                <a:solidFill>
                  <a:schemeClr val="tx2"/>
                </a:solidFill>
                <a:latin typeface="標楷體" pitchFamily="65" charset="-120"/>
                <a:ea typeface="標楷體" pitchFamily="65" charset="-120"/>
              </a:rPr>
              <a:t/>
            </a:r>
            <a:br>
              <a:rPr lang="en-US" altLang="zh-TW" sz="3200" b="1" dirty="0" smtClean="0">
                <a:solidFill>
                  <a:schemeClr val="tx2"/>
                </a:solidFill>
                <a:latin typeface="標楷體" pitchFamily="65" charset="-120"/>
                <a:ea typeface="標楷體" pitchFamily="65" charset="-120"/>
              </a:rPr>
            </a:br>
            <a:r>
              <a:rPr lang="en-US" altLang="zh-TW" sz="3200" b="1" dirty="0" smtClean="0">
                <a:solidFill>
                  <a:schemeClr val="tx2"/>
                </a:solidFill>
                <a:latin typeface="標楷體" pitchFamily="65" charset="-120"/>
                <a:ea typeface="標楷體" pitchFamily="65" charset="-120"/>
              </a:rPr>
              <a:t> </a:t>
            </a:r>
            <a:r>
              <a:rPr lang="en-US" altLang="zh-TW" sz="3200" b="1" dirty="0" smtClean="0">
                <a:solidFill>
                  <a:schemeClr val="tx2"/>
                </a:solidFill>
                <a:latin typeface="+mn-lt"/>
                <a:ea typeface="標楷體" pitchFamily="65" charset="-120"/>
              </a:rPr>
              <a:t>The 525 M Challenge 2014-2018</a:t>
            </a:r>
            <a:r>
              <a:rPr lang="en-US" altLang="zh-TW" sz="3200" b="1" dirty="0" smtClean="0">
                <a:solidFill>
                  <a:schemeClr val="tx2"/>
                </a:solidFill>
                <a:latin typeface="標楷體" pitchFamily="65" charset="-120"/>
                <a:ea typeface="標楷體" pitchFamily="65" charset="-120"/>
              </a:rPr>
              <a:t/>
            </a:r>
            <a:br>
              <a:rPr lang="en-US" altLang="zh-TW" sz="3200" b="1" dirty="0" smtClean="0">
                <a:solidFill>
                  <a:schemeClr val="tx2"/>
                </a:solidFill>
                <a:latin typeface="標楷體" pitchFamily="65" charset="-120"/>
                <a:ea typeface="標楷體" pitchFamily="65" charset="-120"/>
              </a:rPr>
            </a:br>
            <a:r>
              <a:rPr lang="zh-TW" altLang="en-US" sz="4000" dirty="0"/>
              <a:t/>
            </a:r>
            <a:br>
              <a:rPr lang="zh-TW" altLang="en-US" sz="4000" dirty="0"/>
            </a:br>
            <a:endParaRPr lang="zh-TW" altLang="en-US" dirty="0"/>
          </a:p>
        </p:txBody>
      </p:sp>
      <p:sp>
        <p:nvSpPr>
          <p:cNvPr id="208899" name="內容版面配置區 2"/>
          <p:cNvSpPr>
            <a:spLocks noGrp="1"/>
          </p:cNvSpPr>
          <p:nvPr>
            <p:ph sz="half" idx="4294967295"/>
          </p:nvPr>
        </p:nvSpPr>
        <p:spPr bwMode="auto">
          <a:xfrm>
            <a:off x="457200" y="1700808"/>
            <a:ext cx="8507413" cy="4608511"/>
          </a:xfrm>
          <a:prstGeom prst="rect">
            <a:avLst/>
          </a:prstGeom>
          <a:solidFill>
            <a:srgbClr val="FFFFFF"/>
          </a:solidFill>
          <a:ln>
            <a:solidFill>
              <a:srgbClr val="000000"/>
            </a:solidFill>
            <a:miter lim="800000"/>
            <a:headEnd/>
            <a:tailEnd/>
          </a:ln>
        </p:spPr>
        <p:txBody>
          <a:bodyPr/>
          <a:lstStyle/>
          <a:p>
            <a:pPr marL="342900" lvl="1" indent="-342900" defTabSz="914400">
              <a:buFont typeface="Arial" pitchFamily="34" charset="0"/>
              <a:buChar char="•"/>
            </a:pPr>
            <a:r>
              <a:rPr lang="en-US" altLang="zh-TW" sz="3200" dirty="0" smtClean="0">
                <a:solidFill>
                  <a:schemeClr val="tx2"/>
                </a:solidFill>
                <a:ea typeface="標楷體" pitchFamily="65" charset="-120"/>
              </a:rPr>
              <a:t>2013</a:t>
            </a:r>
            <a:r>
              <a:rPr lang="zh-TW" altLang="en-US" sz="3200" dirty="0" smtClean="0">
                <a:solidFill>
                  <a:schemeClr val="tx2"/>
                </a:solidFill>
                <a:latin typeface="標楷體" pitchFamily="65" charset="-120"/>
                <a:ea typeface="標楷體" pitchFamily="65" charset="-120"/>
              </a:rPr>
              <a:t>年全球</a:t>
            </a:r>
            <a:r>
              <a:rPr lang="zh-TW" altLang="en-US" sz="3200" b="1" dirty="0">
                <a:solidFill>
                  <a:schemeClr val="tx2"/>
                </a:solidFill>
                <a:latin typeface="標楷體" pitchFamily="65" charset="-120"/>
                <a:ea typeface="標楷體" pitchFamily="65" charset="-120"/>
              </a:rPr>
              <a:t>小兒麻痺疾病患者</a:t>
            </a:r>
            <a:r>
              <a:rPr lang="en-US" altLang="zh-TW" sz="3200" b="1" dirty="0">
                <a:solidFill>
                  <a:schemeClr val="tx2"/>
                </a:solidFill>
                <a:latin typeface="標楷體" pitchFamily="65" charset="-120"/>
                <a:ea typeface="標楷體" pitchFamily="65" charset="-120"/>
              </a:rPr>
              <a:t>:406</a:t>
            </a:r>
            <a:r>
              <a:rPr lang="zh-TW" altLang="en-US" sz="3200" b="1" dirty="0">
                <a:solidFill>
                  <a:schemeClr val="tx2"/>
                </a:solidFill>
                <a:latin typeface="標楷體" pitchFamily="65" charset="-120"/>
                <a:ea typeface="標楷體" pitchFamily="65" charset="-120"/>
              </a:rPr>
              <a:t>位</a:t>
            </a:r>
            <a:endParaRPr lang="zh-TW" altLang="en-US" sz="3200" dirty="0">
              <a:solidFill>
                <a:schemeClr val="tx2"/>
              </a:solidFill>
              <a:latin typeface="標楷體" pitchFamily="65" charset="-120"/>
              <a:ea typeface="標楷體" pitchFamily="65" charset="-120"/>
            </a:endParaRPr>
          </a:p>
          <a:p>
            <a:pPr marL="342900" lvl="1" indent="-342900" defTabSz="914400">
              <a:buFont typeface="Arial" pitchFamily="34" charset="0"/>
              <a:buChar char="•"/>
            </a:pPr>
            <a:r>
              <a:rPr lang="en-US" altLang="zh-TW" sz="3200" dirty="0" smtClean="0">
                <a:solidFill>
                  <a:schemeClr val="tx2"/>
                </a:solidFill>
                <a:ea typeface="標楷體" pitchFamily="65" charset="-120"/>
              </a:rPr>
              <a:t>Gates </a:t>
            </a:r>
            <a:r>
              <a:rPr lang="en-US" altLang="zh-TW" sz="3200" dirty="0">
                <a:solidFill>
                  <a:schemeClr val="tx2"/>
                </a:solidFill>
                <a:ea typeface="標楷體" pitchFamily="65" charset="-120"/>
              </a:rPr>
              <a:t>Foundation </a:t>
            </a:r>
            <a:r>
              <a:rPr lang="zh-TW" altLang="en-US" sz="3200" dirty="0">
                <a:solidFill>
                  <a:schemeClr val="tx2"/>
                </a:solidFill>
                <a:latin typeface="標楷體" pitchFamily="65" charset="-120"/>
                <a:ea typeface="標楷體" pitchFamily="65" charset="-120"/>
              </a:rPr>
              <a:t>配合</a:t>
            </a:r>
            <a:r>
              <a:rPr lang="en-US" altLang="zh-TW" sz="3200" dirty="0">
                <a:solidFill>
                  <a:schemeClr val="tx2"/>
                </a:solidFill>
                <a:latin typeface="標楷體" pitchFamily="65" charset="-120"/>
                <a:ea typeface="標楷體" pitchFamily="65" charset="-120"/>
              </a:rPr>
              <a:t>2</a:t>
            </a:r>
            <a:r>
              <a:rPr lang="zh-TW" altLang="en-US" sz="3200" dirty="0">
                <a:solidFill>
                  <a:schemeClr val="tx2"/>
                </a:solidFill>
                <a:latin typeface="標楷體" pitchFamily="65" charset="-120"/>
                <a:ea typeface="標楷體" pitchFamily="65" charset="-120"/>
              </a:rPr>
              <a:t>對</a:t>
            </a:r>
            <a:r>
              <a:rPr lang="en-US" altLang="zh-TW" sz="3200" dirty="0">
                <a:solidFill>
                  <a:schemeClr val="tx2"/>
                </a:solidFill>
                <a:latin typeface="標楷體" pitchFamily="65" charset="-120"/>
                <a:ea typeface="標楷體" pitchFamily="65" charset="-120"/>
              </a:rPr>
              <a:t>1</a:t>
            </a:r>
            <a:r>
              <a:rPr lang="zh-TW" altLang="en-US" sz="3200" dirty="0">
                <a:solidFill>
                  <a:schemeClr val="tx2"/>
                </a:solidFill>
                <a:latin typeface="標楷體" pitchFamily="65" charset="-120"/>
                <a:ea typeface="標楷體" pitchFamily="65" charset="-120"/>
              </a:rPr>
              <a:t>的計畫</a:t>
            </a:r>
          </a:p>
          <a:p>
            <a:pPr defTabSz="914400"/>
            <a:r>
              <a:rPr lang="zh-TW" altLang="en-US" dirty="0">
                <a:solidFill>
                  <a:schemeClr val="tx2"/>
                </a:solidFill>
                <a:latin typeface="標楷體" pitchFamily="65" charset="-120"/>
                <a:ea typeface="標楷體" pitchFamily="65" charset="-120"/>
              </a:rPr>
              <a:t>在</a:t>
            </a:r>
            <a:r>
              <a:rPr lang="en-US" altLang="zh-TW" dirty="0" smtClean="0">
                <a:solidFill>
                  <a:schemeClr val="tx2"/>
                </a:solidFill>
                <a:ea typeface="標楷體" pitchFamily="65" charset="-120"/>
              </a:rPr>
              <a:t>2018</a:t>
            </a:r>
            <a:r>
              <a:rPr lang="zh-TW" altLang="en-US" dirty="0" smtClean="0">
                <a:solidFill>
                  <a:schemeClr val="tx2"/>
                </a:solidFill>
                <a:latin typeface="標楷體" pitchFamily="65" charset="-120"/>
                <a:ea typeface="標楷體" pitchFamily="65" charset="-120"/>
              </a:rPr>
              <a:t>年</a:t>
            </a:r>
            <a:r>
              <a:rPr lang="zh-TW" altLang="en-US" dirty="0">
                <a:solidFill>
                  <a:schemeClr val="tx2"/>
                </a:solidFill>
                <a:latin typeface="標楷體" pitchFamily="65" charset="-120"/>
                <a:ea typeface="標楷體" pitchFamily="65" charset="-120"/>
              </a:rPr>
              <a:t>之前每年每位扶輪社友每捐獻</a:t>
            </a:r>
            <a:r>
              <a:rPr lang="en-US" altLang="zh-TW" dirty="0">
                <a:solidFill>
                  <a:schemeClr val="tx2"/>
                </a:solidFill>
                <a:latin typeface="標楷體" pitchFamily="65" charset="-120"/>
                <a:ea typeface="標楷體" pitchFamily="65" charset="-120"/>
              </a:rPr>
              <a:t>1</a:t>
            </a:r>
            <a:r>
              <a:rPr lang="zh-TW" altLang="en-US" dirty="0">
                <a:solidFill>
                  <a:schemeClr val="tx2"/>
                </a:solidFill>
                <a:latin typeface="標楷體" pitchFamily="65" charset="-120"/>
                <a:ea typeface="標楷體" pitchFamily="65" charset="-120"/>
              </a:rPr>
              <a:t>元</a:t>
            </a:r>
            <a:r>
              <a:rPr lang="en-US" altLang="zh-TW" dirty="0">
                <a:solidFill>
                  <a:schemeClr val="tx2"/>
                </a:solidFill>
                <a:latin typeface="標楷體" pitchFamily="65" charset="-120"/>
                <a:ea typeface="標楷體" pitchFamily="65" charset="-120"/>
              </a:rPr>
              <a:t>,</a:t>
            </a:r>
            <a:r>
              <a:rPr lang="zh-TW" altLang="en-US" dirty="0" smtClean="0">
                <a:solidFill>
                  <a:schemeClr val="tx2"/>
                </a:solidFill>
                <a:latin typeface="標楷體" pitchFamily="65" charset="-120"/>
                <a:ea typeface="標楷體" pitchFamily="65" charset="-120"/>
              </a:rPr>
              <a:t>蓋茲基金會</a:t>
            </a:r>
            <a:r>
              <a:rPr lang="zh-TW" altLang="en-US" dirty="0">
                <a:solidFill>
                  <a:schemeClr val="tx2"/>
                </a:solidFill>
                <a:latin typeface="標楷體" pitchFamily="65" charset="-120"/>
                <a:ea typeface="標楷體" pitchFamily="65" charset="-120"/>
              </a:rPr>
              <a:t>配合捐</a:t>
            </a:r>
            <a:r>
              <a:rPr lang="en-US" altLang="zh-TW" dirty="0">
                <a:solidFill>
                  <a:schemeClr val="tx2"/>
                </a:solidFill>
                <a:latin typeface="標楷體" pitchFamily="65" charset="-120"/>
                <a:ea typeface="標楷體" pitchFamily="65" charset="-120"/>
              </a:rPr>
              <a:t>2</a:t>
            </a:r>
            <a:r>
              <a:rPr lang="zh-TW" altLang="en-US" dirty="0">
                <a:solidFill>
                  <a:schemeClr val="tx2"/>
                </a:solidFill>
                <a:latin typeface="標楷體" pitchFamily="65" charset="-120"/>
                <a:ea typeface="標楷體" pitchFamily="65" charset="-120"/>
              </a:rPr>
              <a:t>元</a:t>
            </a:r>
            <a:r>
              <a:rPr lang="en-US" altLang="zh-TW" dirty="0" smtClean="0">
                <a:solidFill>
                  <a:schemeClr val="tx2"/>
                </a:solidFill>
                <a:latin typeface="標楷體" pitchFamily="65" charset="-120"/>
                <a:ea typeface="標楷體" pitchFamily="65" charset="-120"/>
              </a:rPr>
              <a:t>.</a:t>
            </a:r>
          </a:p>
          <a:p>
            <a:pPr marL="0" lvl="0" indent="0" defTabSz="914400" eaLnBrk="0" hangingPunct="0">
              <a:lnSpc>
                <a:spcPct val="80000"/>
              </a:lnSpc>
              <a:spcBef>
                <a:spcPct val="0"/>
              </a:spcBef>
              <a:buNone/>
            </a:pPr>
            <a:r>
              <a:rPr kumimoji="0" lang="en-US" altLang="zh-TW" sz="2400" b="1" kern="1200" dirty="0" smtClean="0">
                <a:solidFill>
                  <a:srgbClr val="002060"/>
                </a:solidFill>
                <a:latin typeface="Arial" charset="0"/>
                <a:ea typeface="ヒラギノ角ゴ Pro W3" charset="0"/>
              </a:rPr>
              <a:t>        </a:t>
            </a:r>
            <a:endParaRPr kumimoji="0" lang="zh-TW" altLang="zh-TW" sz="2400" b="1" kern="1200" dirty="0" smtClean="0">
              <a:solidFill>
                <a:srgbClr val="002060"/>
              </a:solidFill>
              <a:latin typeface="Arial" charset="0"/>
            </a:endParaRPr>
          </a:p>
          <a:p>
            <a:pPr marL="0" lvl="0" indent="0" defTabSz="914400" eaLnBrk="0" hangingPunct="0">
              <a:lnSpc>
                <a:spcPct val="80000"/>
              </a:lnSpc>
              <a:spcBef>
                <a:spcPct val="0"/>
              </a:spcBef>
              <a:buNone/>
            </a:pPr>
            <a:r>
              <a:rPr kumimoji="0" lang="en-US" altLang="zh-TW" sz="2400" b="1" kern="1200" dirty="0" smtClean="0">
                <a:solidFill>
                  <a:srgbClr val="002060"/>
                </a:solidFill>
                <a:latin typeface="Arial" charset="0"/>
                <a:ea typeface="ヒラギノ角ゴ Pro W3" charset="0"/>
              </a:rPr>
              <a:t>     35,000,000 X 5 </a:t>
            </a:r>
            <a:r>
              <a:rPr kumimoji="0" lang="en-US" altLang="zh-TW" sz="2400" kern="1200" dirty="0" smtClean="0">
                <a:solidFill>
                  <a:srgbClr val="002060"/>
                </a:solidFill>
                <a:latin typeface="Arial" charset="0"/>
                <a:ea typeface="ヒラギノ角ゴ Pro W3" charset="0"/>
              </a:rPr>
              <a:t>(2013-14</a:t>
            </a:r>
            <a:r>
              <a:rPr kumimoji="0" lang="en-US" altLang="zh-TW" sz="2400" kern="1200" dirty="0" smtClean="0">
                <a:solidFill>
                  <a:srgbClr val="002060"/>
                </a:solidFill>
                <a:latin typeface="微軟正黑體" pitchFamily="34" charset="-120"/>
                <a:ea typeface="微軟正黑體" pitchFamily="34" charset="-120"/>
              </a:rPr>
              <a:t> ~</a:t>
            </a:r>
            <a:r>
              <a:rPr kumimoji="0" lang="en-US" altLang="zh-TW" sz="2400" kern="1200" dirty="0" smtClean="0">
                <a:solidFill>
                  <a:srgbClr val="002060"/>
                </a:solidFill>
                <a:latin typeface="Arial" charset="0"/>
                <a:ea typeface="ヒラギノ角ゴ Pro W3" charset="0"/>
              </a:rPr>
              <a:t>2017-18) </a:t>
            </a:r>
            <a:r>
              <a:rPr kumimoji="0" lang="en-US" altLang="zh-TW" sz="2400" b="1" kern="1200" dirty="0" smtClean="0">
                <a:solidFill>
                  <a:srgbClr val="002060"/>
                </a:solidFill>
                <a:latin typeface="Arial" charset="0"/>
                <a:ea typeface="ヒラギノ角ゴ Pro W3" charset="0"/>
              </a:rPr>
              <a:t>= 175,000,000</a:t>
            </a:r>
            <a:endParaRPr kumimoji="0" lang="zh-TW" altLang="zh-TW" sz="2400" b="1" kern="1200" dirty="0" smtClean="0">
              <a:solidFill>
                <a:srgbClr val="002060"/>
              </a:solidFill>
              <a:latin typeface="Arial" charset="0"/>
            </a:endParaRPr>
          </a:p>
          <a:p>
            <a:pPr marL="0" lvl="0" indent="0" defTabSz="914400" eaLnBrk="0" hangingPunct="0">
              <a:lnSpc>
                <a:spcPct val="80000"/>
              </a:lnSpc>
              <a:spcBef>
                <a:spcPct val="0"/>
              </a:spcBef>
              <a:buNone/>
            </a:pPr>
            <a:r>
              <a:rPr kumimoji="0" lang="en-US" altLang="zh-TW" sz="2400" kern="1200" dirty="0" smtClean="0">
                <a:solidFill>
                  <a:srgbClr val="958D85"/>
                </a:solidFill>
                <a:latin typeface="Arial"/>
                <a:ea typeface="ヒラギノ角ゴ Pro W3" charset="0"/>
              </a:rPr>
              <a:t> </a:t>
            </a:r>
            <a:endParaRPr kumimoji="0" lang="zh-TW" altLang="zh-TW" sz="2400" kern="1200" dirty="0" smtClean="0">
              <a:solidFill>
                <a:srgbClr val="958D85"/>
              </a:solidFill>
              <a:latin typeface="Arial" charset="0"/>
            </a:endParaRPr>
          </a:p>
          <a:p>
            <a:pPr marL="0" lvl="0" indent="0" defTabSz="914400" eaLnBrk="0" hangingPunct="0">
              <a:lnSpc>
                <a:spcPct val="80000"/>
              </a:lnSpc>
              <a:spcBef>
                <a:spcPct val="0"/>
              </a:spcBef>
              <a:buNone/>
            </a:pPr>
            <a:r>
              <a:rPr kumimoji="0" lang="en-US" altLang="zh-TW" sz="2400" b="1" kern="1200" dirty="0" smtClean="0">
                <a:solidFill>
                  <a:srgbClr val="984807"/>
                </a:solidFill>
                <a:latin typeface="Arial" charset="0"/>
                <a:ea typeface="ヒラギノ角ゴ Pro W3" charset="0"/>
              </a:rPr>
              <a:t>     Bill &amp; Melinda Gates Foundation match:</a:t>
            </a:r>
            <a:endParaRPr kumimoji="0" lang="zh-TW" altLang="zh-TW" sz="2400" b="1" kern="1200" dirty="0" smtClean="0">
              <a:solidFill>
                <a:srgbClr val="984807"/>
              </a:solidFill>
              <a:latin typeface="Arial" charset="0"/>
            </a:endParaRPr>
          </a:p>
          <a:p>
            <a:pPr marL="0" lvl="0" indent="0" defTabSz="914400" eaLnBrk="0" hangingPunct="0">
              <a:lnSpc>
                <a:spcPct val="80000"/>
              </a:lnSpc>
              <a:spcBef>
                <a:spcPct val="0"/>
              </a:spcBef>
              <a:buNone/>
            </a:pPr>
            <a:r>
              <a:rPr kumimoji="0" lang="en-US" altLang="zh-TW" sz="2400" b="1" kern="1200" dirty="0" smtClean="0">
                <a:solidFill>
                  <a:srgbClr val="984807"/>
                </a:solidFill>
                <a:latin typeface="Arial" charset="0"/>
                <a:ea typeface="ヒラギノ角ゴ Pro W3" charset="0"/>
              </a:rPr>
              <a:t>     35,000,000 X 2 X 5 = 350,000,000</a:t>
            </a:r>
            <a:endParaRPr kumimoji="0" lang="zh-TW" altLang="zh-TW" sz="2400" b="1" kern="1200" dirty="0" smtClean="0">
              <a:solidFill>
                <a:srgbClr val="984807"/>
              </a:solidFill>
              <a:latin typeface="Arial" charset="0"/>
            </a:endParaRPr>
          </a:p>
          <a:p>
            <a:pPr marL="0" lvl="0" indent="0" defTabSz="914400" eaLnBrk="0" hangingPunct="0">
              <a:lnSpc>
                <a:spcPct val="80000"/>
              </a:lnSpc>
              <a:spcBef>
                <a:spcPct val="0"/>
              </a:spcBef>
              <a:buNone/>
            </a:pPr>
            <a:endParaRPr kumimoji="0" lang="zh-TW" altLang="zh-TW" sz="2400" kern="1200" dirty="0" smtClean="0">
              <a:solidFill>
                <a:srgbClr val="958D85"/>
              </a:solidFill>
              <a:latin typeface="Arial" charset="0"/>
            </a:endParaRPr>
          </a:p>
          <a:p>
            <a:pPr marL="0" lvl="0" indent="0" defTabSz="914400" eaLnBrk="0" hangingPunct="0">
              <a:lnSpc>
                <a:spcPct val="80000"/>
              </a:lnSpc>
              <a:spcBef>
                <a:spcPct val="0"/>
              </a:spcBef>
              <a:buNone/>
            </a:pPr>
            <a:r>
              <a:rPr kumimoji="0" lang="en-US" altLang="zh-TW" sz="2400" b="1" kern="1200" dirty="0" smtClean="0">
                <a:solidFill>
                  <a:srgbClr val="C00000"/>
                </a:solidFill>
                <a:latin typeface="Arial" charset="0"/>
                <a:ea typeface="ヒラギノ角ゴ Pro W3" charset="0"/>
              </a:rPr>
              <a:t>Total Target:</a:t>
            </a:r>
            <a:r>
              <a:rPr kumimoji="0" lang="en-US" altLang="zh-TW" sz="2400" b="1" kern="1200" dirty="0" smtClean="0">
                <a:solidFill>
                  <a:srgbClr val="C00000"/>
                </a:solidFill>
                <a:latin typeface="Arial"/>
                <a:ea typeface="ヒラギノ角ゴ Pro W3" charset="0"/>
              </a:rPr>
              <a:t> </a:t>
            </a:r>
            <a:r>
              <a:rPr kumimoji="0" lang="en-US" altLang="zh-TW" sz="2400" b="1" kern="1200" dirty="0" smtClean="0">
                <a:solidFill>
                  <a:srgbClr val="C00000"/>
                </a:solidFill>
                <a:latin typeface="Arial" charset="0"/>
                <a:ea typeface="ヒラギノ角ゴ Pro W3" charset="0"/>
              </a:rPr>
              <a:t> 175,000,000 + 350,000,000 = 525,000,000</a:t>
            </a:r>
            <a:endParaRPr kumimoji="0" lang="zh-TW" altLang="zh-TW" sz="2400" b="1" kern="1200" dirty="0" smtClean="0">
              <a:solidFill>
                <a:srgbClr val="C00000"/>
              </a:solidFill>
              <a:latin typeface="Arial" charset="0"/>
            </a:endParaRPr>
          </a:p>
          <a:p>
            <a:pPr defTabSz="914400">
              <a:buNone/>
            </a:pPr>
            <a:endParaRPr lang="en-US" altLang="zh-TW" dirty="0">
              <a:solidFill>
                <a:schemeClr val="tx2"/>
              </a:solidFill>
              <a:latin typeface="標楷體" pitchFamily="65" charset="-120"/>
              <a:ea typeface="標楷體" pitchFamily="65" charset="-120"/>
            </a:endParaRPr>
          </a:p>
        </p:txBody>
      </p:sp>
      <p:pic>
        <p:nvPicPr>
          <p:cNvPr id="208900" name="Picture 5" descr="ENDPOLIONOW_4p"/>
          <p:cNvPicPr>
            <a:picLocks noChangeAspect="1" noChangeArrowheads="1"/>
          </p:cNvPicPr>
          <p:nvPr/>
        </p:nvPicPr>
        <p:blipFill>
          <a:blip r:embed="rId2"/>
          <a:srcRect/>
          <a:stretch>
            <a:fillRect/>
          </a:stretch>
        </p:blipFill>
        <p:spPr bwMode="auto">
          <a:xfrm>
            <a:off x="469900" y="274638"/>
            <a:ext cx="896938" cy="1143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628800"/>
            <a:ext cx="8424936" cy="4081117"/>
          </a:xfrm>
          <a:prstGeom prst="rect">
            <a:avLst/>
          </a:prstGeom>
        </p:spPr>
        <p:txBody>
          <a:bodyPr wrap="square">
            <a:spAutoFit/>
          </a:bodyPr>
          <a:lstStyle/>
          <a:p>
            <a:pPr>
              <a:lnSpc>
                <a:spcPct val="90000"/>
              </a:lnSpc>
            </a:pPr>
            <a:r>
              <a:rPr lang="zh-TW" altLang="en-US" sz="3200" b="1" dirty="0" smtClean="0">
                <a:solidFill>
                  <a:schemeClr val="tx2"/>
                </a:solidFill>
                <a:latin typeface="標楷體" pitchFamily="65" charset="-120"/>
                <a:ea typeface="標楷體" pitchFamily="65" charset="-120"/>
                <a:cs typeface="Heiti TC Light"/>
              </a:rPr>
              <a:t>鼓勵各地區捐獻</a:t>
            </a:r>
            <a:r>
              <a:rPr lang="en-US" altLang="zh-TW" sz="3200" b="1" dirty="0" smtClean="0">
                <a:solidFill>
                  <a:schemeClr val="tx2"/>
                </a:solidFill>
                <a:latin typeface="+mn-lt"/>
                <a:ea typeface="標楷體" pitchFamily="65" charset="-120"/>
                <a:cs typeface="Heiti TC Light"/>
              </a:rPr>
              <a:t>20</a:t>
            </a:r>
            <a:r>
              <a:rPr lang="zh-TW" altLang="en-US" sz="3200" b="1" dirty="0" smtClean="0">
                <a:solidFill>
                  <a:schemeClr val="tx2"/>
                </a:solidFill>
                <a:latin typeface="+mn-lt"/>
                <a:ea typeface="標楷體" pitchFamily="65" charset="-120"/>
                <a:cs typeface="Heiti TC Light"/>
              </a:rPr>
              <a:t>％</a:t>
            </a:r>
            <a:r>
              <a:rPr lang="zh-TW" altLang="en-US" sz="3200" b="1" dirty="0" smtClean="0">
                <a:solidFill>
                  <a:schemeClr val="tx2"/>
                </a:solidFill>
                <a:latin typeface="標楷體" pitchFamily="65" charset="-120"/>
                <a:ea typeface="標楷體" pitchFamily="65" charset="-120"/>
                <a:cs typeface="Heiti TC Light"/>
              </a:rPr>
              <a:t>的</a:t>
            </a:r>
            <a:r>
              <a:rPr lang="en-US" altLang="zh-TW" sz="3200" b="1" dirty="0" smtClean="0">
                <a:solidFill>
                  <a:schemeClr val="tx2"/>
                </a:solidFill>
                <a:latin typeface="+mn-lt"/>
                <a:ea typeface="標楷體" pitchFamily="65" charset="-120"/>
                <a:cs typeface="Heiti TC Light"/>
              </a:rPr>
              <a:t>DDF</a:t>
            </a:r>
            <a:r>
              <a:rPr lang="zh-TW" altLang="en-US" sz="3200" b="1" dirty="0" smtClean="0">
                <a:solidFill>
                  <a:schemeClr val="tx2"/>
                </a:solidFill>
                <a:latin typeface="標楷體" pitchFamily="65" charset="-120"/>
                <a:ea typeface="標楷體" pitchFamily="65" charset="-120"/>
                <a:cs typeface="Heiti TC Light"/>
              </a:rPr>
              <a:t>至</a:t>
            </a:r>
            <a:r>
              <a:rPr lang="en-US" altLang="zh-TW" sz="3200" b="1" dirty="0" err="1" smtClean="0">
                <a:solidFill>
                  <a:schemeClr val="tx2"/>
                </a:solidFill>
                <a:latin typeface="+mn-lt"/>
                <a:ea typeface="標楷體" pitchFamily="65" charset="-120"/>
                <a:cs typeface="Heiti TC Light"/>
              </a:rPr>
              <a:t>PolioPlus</a:t>
            </a:r>
            <a:r>
              <a:rPr lang="zh-TW" altLang="en-US" sz="3200" b="1" dirty="0" smtClean="0">
                <a:solidFill>
                  <a:schemeClr val="tx2"/>
                </a:solidFill>
                <a:latin typeface="標楷體" pitchFamily="65" charset="-120"/>
                <a:ea typeface="標楷體" pitchFamily="65" charset="-120"/>
                <a:cs typeface="Heiti TC Light"/>
              </a:rPr>
              <a:t>。捐獻地區將獲頒特別支持</a:t>
            </a:r>
            <a:r>
              <a:rPr lang="en-US" altLang="zh-TW" sz="3200" b="1" dirty="0" err="1" smtClean="0">
                <a:solidFill>
                  <a:schemeClr val="tx2"/>
                </a:solidFill>
                <a:latin typeface="+mn-lt"/>
                <a:ea typeface="標楷體" pitchFamily="65" charset="-120"/>
                <a:cs typeface="Heiti TC Light"/>
              </a:rPr>
              <a:t>PolioPlus</a:t>
            </a:r>
            <a:r>
              <a:rPr lang="zh-TW" altLang="en-US" sz="3200" b="1" dirty="0" smtClean="0">
                <a:solidFill>
                  <a:schemeClr val="tx2"/>
                </a:solidFill>
                <a:latin typeface="標楷體" pitchFamily="65" charset="-120"/>
                <a:ea typeface="標楷體" pitchFamily="65" charset="-120"/>
                <a:cs typeface="Heiti TC Light"/>
              </a:rPr>
              <a:t>獎狀。</a:t>
            </a:r>
          </a:p>
          <a:p>
            <a:pPr>
              <a:lnSpc>
                <a:spcPct val="90000"/>
              </a:lnSpc>
              <a:buFont typeface="Arial" pitchFamily="34" charset="0"/>
              <a:buNone/>
            </a:pPr>
            <a:endParaRPr lang="en-US" altLang="zh-TW" sz="3200" b="1" dirty="0" smtClean="0">
              <a:solidFill>
                <a:schemeClr val="tx2"/>
              </a:solidFill>
              <a:latin typeface="標楷體" pitchFamily="65" charset="-120"/>
              <a:ea typeface="標楷體" pitchFamily="65" charset="-120"/>
              <a:cs typeface="Heiti TC Light"/>
            </a:endParaRPr>
          </a:p>
          <a:p>
            <a:pPr>
              <a:lnSpc>
                <a:spcPct val="90000"/>
              </a:lnSpc>
            </a:pPr>
            <a:r>
              <a:rPr lang="zh-TW" altLang="en-US" sz="3200" b="1" dirty="0" smtClean="0">
                <a:solidFill>
                  <a:schemeClr val="tx2"/>
                </a:solidFill>
                <a:latin typeface="標楷體" pitchFamily="65" charset="-120"/>
                <a:ea typeface="標楷體" pitchFamily="65" charset="-120"/>
                <a:cs typeface="Heiti TC Light"/>
              </a:rPr>
              <a:t>從</a:t>
            </a:r>
            <a:r>
              <a:rPr lang="en-US" altLang="zh-TW" sz="3200" b="1" dirty="0" smtClean="0">
                <a:solidFill>
                  <a:schemeClr val="tx2"/>
                </a:solidFill>
                <a:latin typeface="+mn-lt"/>
                <a:ea typeface="標楷體" pitchFamily="65" charset="-120"/>
                <a:cs typeface="Heiti TC Light"/>
              </a:rPr>
              <a:t>2013/7/1</a:t>
            </a:r>
            <a:r>
              <a:rPr lang="zh-TW" altLang="en-US" sz="3200" b="1" dirty="0" smtClean="0">
                <a:solidFill>
                  <a:schemeClr val="tx2"/>
                </a:solidFill>
                <a:latin typeface="標楷體" pitchFamily="65" charset="-120"/>
                <a:ea typeface="標楷體" pitchFamily="65" charset="-120"/>
                <a:cs typeface="Heiti TC Light"/>
              </a:rPr>
              <a:t>開始至確認根除小兒痲痺每年都捐</a:t>
            </a:r>
            <a:r>
              <a:rPr lang="en-US" altLang="zh-TW" sz="3200" b="1" dirty="0" smtClean="0">
                <a:solidFill>
                  <a:schemeClr val="tx2"/>
                </a:solidFill>
                <a:latin typeface="+mn-lt"/>
                <a:ea typeface="標楷體" pitchFamily="65" charset="-120"/>
                <a:cs typeface="Heiti TC Light"/>
              </a:rPr>
              <a:t>20</a:t>
            </a:r>
            <a:r>
              <a:rPr lang="zh-TW" altLang="en-US" sz="3200" b="1" dirty="0" smtClean="0">
                <a:solidFill>
                  <a:schemeClr val="tx2"/>
                </a:solidFill>
                <a:latin typeface="+mn-lt"/>
                <a:ea typeface="標楷體" pitchFamily="65" charset="-120"/>
                <a:cs typeface="Heiti TC Light"/>
              </a:rPr>
              <a:t>％</a:t>
            </a:r>
            <a:r>
              <a:rPr lang="en-US" altLang="zh-TW" sz="3200" b="1" dirty="0" smtClean="0">
                <a:solidFill>
                  <a:schemeClr val="tx2"/>
                </a:solidFill>
                <a:latin typeface="+mn-lt"/>
                <a:ea typeface="標楷體" pitchFamily="65" charset="-120"/>
                <a:cs typeface="Heiti TC Light"/>
              </a:rPr>
              <a:t>DDF</a:t>
            </a:r>
            <a:r>
              <a:rPr lang="zh-TW" altLang="en-US" sz="3200" b="1" dirty="0" smtClean="0">
                <a:solidFill>
                  <a:schemeClr val="tx2"/>
                </a:solidFill>
                <a:latin typeface="標楷體" pitchFamily="65" charset="-120"/>
                <a:ea typeface="標楷體" pitchFamily="65" charset="-120"/>
                <a:cs typeface="Heiti TC Light"/>
              </a:rPr>
              <a:t>的地區，將在</a:t>
            </a:r>
            <a:r>
              <a:rPr lang="en-US" altLang="zh-TW" sz="3200" b="1" dirty="0" smtClean="0">
                <a:solidFill>
                  <a:schemeClr val="tx2"/>
                </a:solidFill>
                <a:latin typeface="標楷體" pitchFamily="65" charset="-120"/>
                <a:ea typeface="標楷體" pitchFamily="65" charset="-120"/>
                <a:cs typeface="Heiti TC Light"/>
              </a:rPr>
              <a:t>RI</a:t>
            </a:r>
            <a:r>
              <a:rPr lang="zh-TW" altLang="en-US" sz="3200" b="1" dirty="0" smtClean="0">
                <a:solidFill>
                  <a:schemeClr val="tx2"/>
                </a:solidFill>
                <a:latin typeface="標楷體" pitchFamily="65" charset="-120"/>
                <a:ea typeface="標楷體" pitchFamily="65" charset="-120"/>
                <a:cs typeface="Heiti TC Light"/>
              </a:rPr>
              <a:t>總部的表揚大會上表揚。</a:t>
            </a:r>
            <a:endParaRPr lang="en-US" altLang="zh-TW" sz="3200" b="1" dirty="0" smtClean="0">
              <a:solidFill>
                <a:schemeClr val="tx2"/>
              </a:solidFill>
              <a:latin typeface="標楷體" pitchFamily="65" charset="-120"/>
              <a:ea typeface="標楷體" pitchFamily="65" charset="-120"/>
              <a:cs typeface="Heiti TC Light"/>
            </a:endParaRPr>
          </a:p>
          <a:p>
            <a:pPr>
              <a:lnSpc>
                <a:spcPct val="90000"/>
              </a:lnSpc>
              <a:buFont typeface="Arial" pitchFamily="34" charset="0"/>
              <a:buNone/>
            </a:pPr>
            <a:r>
              <a:rPr lang="en-US" altLang="zh-TW" sz="3200" b="1" dirty="0" smtClean="0">
                <a:solidFill>
                  <a:schemeClr val="tx2"/>
                </a:solidFill>
                <a:latin typeface="標楷體" pitchFamily="65" charset="-120"/>
                <a:ea typeface="標楷體" pitchFamily="65" charset="-120"/>
                <a:cs typeface="Heiti TC Light"/>
              </a:rPr>
              <a:t> </a:t>
            </a:r>
          </a:p>
          <a:p>
            <a:pPr>
              <a:lnSpc>
                <a:spcPct val="90000"/>
              </a:lnSpc>
            </a:pPr>
            <a:r>
              <a:rPr lang="zh-TW" altLang="en-US" sz="3200" b="1" dirty="0" smtClean="0">
                <a:solidFill>
                  <a:schemeClr val="tx2"/>
                </a:solidFill>
                <a:latin typeface="標楷體" pitchFamily="65" charset="-120"/>
                <a:ea typeface="標楷體" pitchFamily="65" charset="-120"/>
                <a:cs typeface="Heiti TC Light"/>
              </a:rPr>
              <a:t>鼓勵各社每年捐獻至少</a:t>
            </a:r>
            <a:r>
              <a:rPr lang="en-US" altLang="zh-TW" sz="3200" b="1" dirty="0" smtClean="0">
                <a:solidFill>
                  <a:schemeClr val="tx2"/>
                </a:solidFill>
                <a:latin typeface="+mn-lt"/>
                <a:ea typeface="標楷體" pitchFamily="65" charset="-120"/>
                <a:cs typeface="Heiti TC Light"/>
              </a:rPr>
              <a:t>US$1,500</a:t>
            </a:r>
            <a:r>
              <a:rPr lang="zh-TW" altLang="en-US" sz="3200" b="1" dirty="0" smtClean="0">
                <a:solidFill>
                  <a:schemeClr val="tx2"/>
                </a:solidFill>
                <a:latin typeface="標楷體" pitchFamily="65" charset="-120"/>
                <a:ea typeface="標楷體" pitchFamily="65" charset="-120"/>
                <a:cs typeface="Heiti TC Light"/>
              </a:rPr>
              <a:t>到</a:t>
            </a:r>
            <a:r>
              <a:rPr lang="en-US" altLang="zh-TW" sz="3200" b="1" dirty="0" err="1" smtClean="0">
                <a:solidFill>
                  <a:schemeClr val="tx2"/>
                </a:solidFill>
                <a:latin typeface="+mn-lt"/>
                <a:ea typeface="標楷體" pitchFamily="65" charset="-120"/>
                <a:cs typeface="Heiti TC Light"/>
              </a:rPr>
              <a:t>PolioPlus</a:t>
            </a:r>
            <a:r>
              <a:rPr lang="zh-TW" altLang="en-US" sz="3200" b="1" dirty="0" smtClean="0">
                <a:solidFill>
                  <a:schemeClr val="tx2"/>
                </a:solidFill>
                <a:latin typeface="標楷體" pitchFamily="65" charset="-120"/>
                <a:ea typeface="標楷體" pitchFamily="65" charset="-120"/>
                <a:cs typeface="Heiti TC Light"/>
              </a:rPr>
              <a:t>基金。</a:t>
            </a:r>
            <a:r>
              <a:rPr lang="zh-TW" altLang="en-US" sz="3200" b="1" dirty="0" smtClean="0">
                <a:solidFill>
                  <a:srgbClr val="FF0000"/>
                </a:solidFill>
                <a:latin typeface="標楷體" pitchFamily="65" charset="-120"/>
                <a:ea typeface="標楷體" pitchFamily="65" charset="-120"/>
                <a:cs typeface="Heiti TC Light"/>
              </a:rPr>
              <a:t>捐獻社將獲頒特別支持</a:t>
            </a:r>
            <a:r>
              <a:rPr lang="en-US" altLang="zh-TW" sz="3200" b="1" dirty="0" err="1" smtClean="0">
                <a:solidFill>
                  <a:srgbClr val="FF0000"/>
                </a:solidFill>
                <a:latin typeface="+mn-lt"/>
                <a:ea typeface="標楷體" pitchFamily="65" charset="-120"/>
                <a:cs typeface="Heiti TC Light"/>
              </a:rPr>
              <a:t>PolioPlus</a:t>
            </a:r>
            <a:r>
              <a:rPr lang="zh-TW" altLang="en-US" sz="3200" b="1" dirty="0" smtClean="0">
                <a:solidFill>
                  <a:srgbClr val="FF0000"/>
                </a:solidFill>
                <a:latin typeface="標楷體" pitchFamily="65" charset="-120"/>
                <a:ea typeface="標楷體" pitchFamily="65" charset="-120"/>
                <a:cs typeface="Heiti TC Light"/>
              </a:rPr>
              <a:t>獎狀</a:t>
            </a:r>
            <a:r>
              <a:rPr lang="zh-TW" altLang="en-US" sz="3200" b="1" dirty="0" smtClean="0">
                <a:solidFill>
                  <a:schemeClr val="tx2"/>
                </a:solidFill>
                <a:latin typeface="標楷體" pitchFamily="65" charset="-120"/>
                <a:ea typeface="標楷體" pitchFamily="65" charset="-120"/>
                <a:cs typeface="Heiti TC Light"/>
              </a:rPr>
              <a:t>。</a:t>
            </a:r>
            <a:endParaRPr lang="en-US" altLang="zh-TW" sz="3200" b="1" dirty="0">
              <a:solidFill>
                <a:schemeClr val="tx2"/>
              </a:solidFill>
              <a:latin typeface="標楷體" pitchFamily="65" charset="-120"/>
              <a:ea typeface="標楷體" pitchFamily="65" charset="-120"/>
              <a:cs typeface="Heiti TC Light"/>
            </a:endParaRPr>
          </a:p>
        </p:txBody>
      </p:sp>
      <p:sp>
        <p:nvSpPr>
          <p:cNvPr id="3" name="文字方塊 2"/>
          <p:cNvSpPr txBox="1"/>
          <p:nvPr/>
        </p:nvSpPr>
        <p:spPr>
          <a:xfrm>
            <a:off x="2411760" y="476672"/>
            <a:ext cx="6336704" cy="646331"/>
          </a:xfrm>
          <a:prstGeom prst="rect">
            <a:avLst/>
          </a:prstGeom>
          <a:noFill/>
        </p:spPr>
        <p:txBody>
          <a:bodyPr wrap="square" rtlCol="0">
            <a:spAutoFit/>
          </a:bodyPr>
          <a:lstStyle/>
          <a:p>
            <a:r>
              <a:rPr lang="en-US" altLang="zh-TW" sz="3600" b="1" dirty="0" smtClean="0">
                <a:solidFill>
                  <a:schemeClr val="bg1"/>
                </a:solidFill>
                <a:latin typeface="+mn-lt"/>
                <a:ea typeface="Heiti TC Light"/>
                <a:cs typeface="Heiti TC Light"/>
              </a:rPr>
              <a:t>End Polio </a:t>
            </a:r>
            <a:r>
              <a:rPr lang="zh-TW" altLang="en-US" sz="3600" b="1" dirty="0" smtClean="0">
                <a:solidFill>
                  <a:schemeClr val="bg1"/>
                </a:solidFill>
                <a:latin typeface="+mn-lt"/>
                <a:ea typeface="Heiti TC Light"/>
                <a:cs typeface="Heiti TC Light"/>
              </a:rPr>
              <a:t>捐 獻 獎 勵</a:t>
            </a:r>
            <a:endParaRPr lang="zh-TW" altLang="en-US" sz="3600" dirty="0">
              <a:solidFill>
                <a:schemeClr val="bg1"/>
              </a:solidFill>
              <a:latin typeface="+mn-lt"/>
            </a:endParaRP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descr="mag-glass.png"/>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rot="789448">
            <a:off x="8969815" y="3421875"/>
            <a:ext cx="2863102" cy="2147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a:xfrm>
            <a:off x="1187624" y="476672"/>
            <a:ext cx="6840760" cy="487362"/>
          </a:xfrm>
        </p:spPr>
        <p:txBody>
          <a:bodyPr/>
          <a:lstStyle/>
          <a:p>
            <a:pPr marL="0" indent="0"/>
            <a:r>
              <a:rPr lang="zh-TW" altLang="en-US" sz="4800" b="1" dirty="0" smtClean="0">
                <a:solidFill>
                  <a:schemeClr val="tx2"/>
                </a:solidFill>
                <a:latin typeface="標楷體" pitchFamily="65" charset="-120"/>
                <a:ea typeface="標楷體" pitchFamily="65" charset="-120"/>
              </a:rPr>
              <a:t>  策略計劃 </a:t>
            </a:r>
            <a:r>
              <a:rPr lang="en-US" altLang="zh-TW" sz="3600" b="1" dirty="0" smtClean="0">
                <a:solidFill>
                  <a:schemeClr val="tx2"/>
                </a:solidFill>
                <a:ea typeface="標楷體" pitchFamily="65" charset="-120"/>
              </a:rPr>
              <a:t>(Strategic Plan)</a:t>
            </a:r>
          </a:p>
        </p:txBody>
      </p:sp>
      <p:sp>
        <p:nvSpPr>
          <p:cNvPr id="22" name="Content Placeholder 2"/>
          <p:cNvSpPr txBox="1">
            <a:spLocks/>
          </p:cNvSpPr>
          <p:nvPr/>
        </p:nvSpPr>
        <p:spPr bwMode="auto">
          <a:xfrm>
            <a:off x="457200" y="2209800"/>
            <a:ext cx="3886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cs typeface="+mn-cs"/>
              </a:defRPr>
            </a:lvl2pPr>
            <a:lvl3pPr marL="1143000" indent="-228600" algn="l" rtl="0" eaLnBrk="0" fontAlgn="base" hangingPunct="0">
              <a:spcBef>
                <a:spcPct val="20000"/>
              </a:spcBef>
              <a:spcAft>
                <a:spcPct val="0"/>
              </a:spcAft>
              <a:buChar char="•"/>
              <a:defRPr sz="2400">
                <a:solidFill>
                  <a:srgbClr val="FFFFFF"/>
                </a:solidFill>
                <a:latin typeface="+mn-lt"/>
                <a:ea typeface="+mn-ea"/>
                <a:cs typeface="+mn-cs"/>
              </a:defRPr>
            </a:lvl3pPr>
            <a:lvl4pPr marL="1600200" indent="-228600" algn="l" rtl="0" eaLnBrk="0" fontAlgn="base" hangingPunct="0">
              <a:spcBef>
                <a:spcPct val="20000"/>
              </a:spcBef>
              <a:spcAft>
                <a:spcPct val="0"/>
              </a:spcAft>
              <a:buChar char="–"/>
              <a:defRPr sz="2000">
                <a:solidFill>
                  <a:srgbClr val="FFFFFF"/>
                </a:solidFill>
                <a:latin typeface="+mn-lt"/>
                <a:ea typeface="+mn-ea"/>
                <a:cs typeface="+mn-cs"/>
              </a:defRPr>
            </a:lvl4pPr>
            <a:lvl5pPr marL="2057400" indent="-228600" algn="l" rtl="0" eaLnBrk="0" fontAlgn="base" hangingPunct="0">
              <a:spcBef>
                <a:spcPct val="20000"/>
              </a:spcBef>
              <a:spcAft>
                <a:spcPct val="0"/>
              </a:spcAft>
              <a:buChar char="»"/>
              <a:defRPr sz="2000">
                <a:solidFill>
                  <a:srgbClr val="FFFFFF"/>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38138" lvl="1" indent="-222250">
              <a:buClr>
                <a:schemeClr val="accent1"/>
              </a:buClr>
              <a:buSzPct val="120000"/>
              <a:buFont typeface="Wingdings" charset="2"/>
              <a:buChar char="§"/>
            </a:pPr>
            <a:endParaRPr lang="en-US" sz="1600" dirty="0" smtClean="0">
              <a:solidFill>
                <a:srgbClr val="919295"/>
              </a:solidFill>
              <a:latin typeface="Georgia"/>
              <a:cs typeface="Georgia"/>
            </a:endParaRPr>
          </a:p>
        </p:txBody>
      </p:sp>
      <p:pic>
        <p:nvPicPr>
          <p:cNvPr id="8" name="內容版面配置區 7" descr="Strategic-Plan-CHI.gif"/>
          <p:cNvPicPr>
            <a:picLocks noGrp="1" noChangeAspect="1"/>
          </p:cNvPicPr>
          <p:nvPr>
            <p:ph idx="1"/>
          </p:nvPr>
        </p:nvPicPr>
        <p:blipFill>
          <a:blip r:embed="rId4"/>
          <a:stretch>
            <a:fillRect/>
          </a:stretch>
        </p:blipFill>
        <p:spPr>
          <a:xfrm>
            <a:off x="2051720" y="1412776"/>
            <a:ext cx="5239308" cy="5247116"/>
          </a:xfrm>
        </p:spPr>
      </p:pic>
      <p:pic>
        <p:nvPicPr>
          <p:cNvPr id="10242" name="Picture 2"/>
          <p:cNvPicPr>
            <a:picLocks noChangeAspect="1" noChangeArrowheads="1"/>
          </p:cNvPicPr>
          <p:nvPr/>
        </p:nvPicPr>
        <p:blipFill>
          <a:blip r:embed="rId5"/>
          <a:srcRect/>
          <a:stretch>
            <a:fillRect/>
          </a:stretch>
        </p:blipFill>
        <p:spPr bwMode="auto">
          <a:xfrm>
            <a:off x="144463" y="6093668"/>
            <a:ext cx="1858962" cy="647700"/>
          </a:xfrm>
          <a:prstGeom prst="rect">
            <a:avLst/>
          </a:prstGeom>
          <a:noFill/>
          <a:ln w="9525">
            <a:noFill/>
            <a:miter lim="800000"/>
            <a:headEnd/>
            <a:tailEnd/>
          </a:ln>
          <a:effectLst/>
        </p:spPr>
      </p:pic>
    </p:spTree>
    <p:extLst>
      <p:ext uri="{BB962C8B-B14F-4D97-AF65-F5344CB8AC3E}">
        <p14:creationId xmlns:p14="http://schemas.microsoft.com/office/powerpoint/2010/main" xmlns="" val="1320880365"/>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descr="mag-glass.pn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rot="789448">
            <a:off x="8969815" y="3421875"/>
            <a:ext cx="2863102" cy="2147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475656" y="476672"/>
            <a:ext cx="6096000" cy="487362"/>
          </a:xfrm>
        </p:spPr>
        <p:txBody>
          <a:bodyPr/>
          <a:lstStyle/>
          <a:p>
            <a:pPr algn="ctr"/>
            <a:r>
              <a:rPr lang="zh-TW" altLang="en-US" sz="4400" dirty="0" smtClean="0">
                <a:latin typeface="標楷體" pitchFamily="65" charset="-120"/>
                <a:ea typeface="標楷體" pitchFamily="65" charset="-120"/>
              </a:rPr>
              <a:t>年 度 主 題</a:t>
            </a:r>
            <a:endParaRPr lang="en-US" sz="4400" dirty="0"/>
          </a:p>
        </p:txBody>
      </p:sp>
      <p:pic>
        <p:nvPicPr>
          <p:cNvPr id="6" name="內容版面配置區 5" descr="IA1.jpg"/>
          <p:cNvPicPr>
            <a:picLocks noGrp="1" noChangeAspect="1"/>
          </p:cNvPicPr>
          <p:nvPr>
            <p:ph idx="1"/>
          </p:nvPr>
        </p:nvPicPr>
        <p:blipFill>
          <a:blip r:embed="rId4"/>
          <a:stretch>
            <a:fillRect/>
          </a:stretch>
        </p:blipFill>
        <p:spPr>
          <a:xfrm>
            <a:off x="467544" y="1124744"/>
            <a:ext cx="7715937" cy="4032448"/>
          </a:xfrm>
          <a:prstGeom prst="rect">
            <a:avLst/>
          </a:prstGeom>
        </p:spPr>
      </p:pic>
      <p:sp>
        <p:nvSpPr>
          <p:cNvPr id="22" name="Content Placeholder 2"/>
          <p:cNvSpPr txBox="1">
            <a:spLocks/>
          </p:cNvSpPr>
          <p:nvPr/>
        </p:nvSpPr>
        <p:spPr bwMode="auto">
          <a:xfrm>
            <a:off x="457200" y="2209800"/>
            <a:ext cx="3886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cs typeface="+mn-cs"/>
              </a:defRPr>
            </a:lvl2pPr>
            <a:lvl3pPr marL="1143000" indent="-228600" algn="l" rtl="0" eaLnBrk="0" fontAlgn="base" hangingPunct="0">
              <a:spcBef>
                <a:spcPct val="20000"/>
              </a:spcBef>
              <a:spcAft>
                <a:spcPct val="0"/>
              </a:spcAft>
              <a:buChar char="•"/>
              <a:defRPr sz="2400">
                <a:solidFill>
                  <a:srgbClr val="FFFFFF"/>
                </a:solidFill>
                <a:latin typeface="+mn-lt"/>
                <a:ea typeface="+mn-ea"/>
                <a:cs typeface="+mn-cs"/>
              </a:defRPr>
            </a:lvl3pPr>
            <a:lvl4pPr marL="1600200" indent="-228600" algn="l" rtl="0" eaLnBrk="0" fontAlgn="base" hangingPunct="0">
              <a:spcBef>
                <a:spcPct val="20000"/>
              </a:spcBef>
              <a:spcAft>
                <a:spcPct val="0"/>
              </a:spcAft>
              <a:buChar char="–"/>
              <a:defRPr sz="2000">
                <a:solidFill>
                  <a:srgbClr val="FFFFFF"/>
                </a:solidFill>
                <a:latin typeface="+mn-lt"/>
                <a:ea typeface="+mn-ea"/>
                <a:cs typeface="+mn-cs"/>
              </a:defRPr>
            </a:lvl4pPr>
            <a:lvl5pPr marL="2057400" indent="-228600" algn="l" rtl="0" eaLnBrk="0" fontAlgn="base" hangingPunct="0">
              <a:spcBef>
                <a:spcPct val="20000"/>
              </a:spcBef>
              <a:spcAft>
                <a:spcPct val="0"/>
              </a:spcAft>
              <a:buChar char="»"/>
              <a:defRPr sz="2000">
                <a:solidFill>
                  <a:srgbClr val="FFFFFF"/>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38138" lvl="1" indent="-222250">
              <a:buClr>
                <a:schemeClr val="accent1"/>
              </a:buClr>
              <a:buSzPct val="120000"/>
              <a:buFont typeface="Wingdings" charset="2"/>
              <a:buChar char="§"/>
            </a:pPr>
            <a:endParaRPr lang="en-US" sz="1600" dirty="0" smtClean="0">
              <a:solidFill>
                <a:srgbClr val="919295"/>
              </a:solidFill>
              <a:latin typeface="Georgia"/>
              <a:cs typeface="Georgia"/>
            </a:endParaRPr>
          </a:p>
        </p:txBody>
      </p:sp>
      <p:pic>
        <p:nvPicPr>
          <p:cNvPr id="1026" name="Picture 2" descr="C:\Users\ortho\Desktop\IA花絮照片\IMG_1169408452530911.jpeg"/>
          <p:cNvPicPr>
            <a:picLocks noChangeAspect="1" noChangeArrowheads="1"/>
          </p:cNvPicPr>
          <p:nvPr/>
        </p:nvPicPr>
        <p:blipFill>
          <a:blip r:embed="rId5"/>
          <a:srcRect/>
          <a:stretch>
            <a:fillRect/>
          </a:stretch>
        </p:blipFill>
        <p:spPr bwMode="auto">
          <a:xfrm>
            <a:off x="971600" y="1340768"/>
            <a:ext cx="6336704" cy="4752528"/>
          </a:xfrm>
          <a:prstGeom prst="rect">
            <a:avLst/>
          </a:prstGeom>
          <a:noFill/>
        </p:spPr>
      </p:pic>
      <p:pic>
        <p:nvPicPr>
          <p:cNvPr id="9" name="圖片 8" descr="RI P photo.jpeg"/>
          <p:cNvPicPr>
            <a:picLocks noChangeAspect="1"/>
          </p:cNvPicPr>
          <p:nvPr/>
        </p:nvPicPr>
        <p:blipFill>
          <a:blip r:embed="rId6"/>
          <a:stretch>
            <a:fillRect/>
          </a:stretch>
        </p:blipFill>
        <p:spPr>
          <a:xfrm>
            <a:off x="1763688" y="2060848"/>
            <a:ext cx="6151612" cy="4101075"/>
          </a:xfrm>
          <a:prstGeom prst="rect">
            <a:avLst/>
          </a:prstGeom>
        </p:spPr>
      </p:pic>
      <p:pic>
        <p:nvPicPr>
          <p:cNvPr id="8" name="圖片 7" descr="flag.JPG"/>
          <p:cNvPicPr>
            <a:picLocks noChangeAspect="1"/>
          </p:cNvPicPr>
          <p:nvPr/>
        </p:nvPicPr>
        <p:blipFill>
          <a:blip r:embed="rId7"/>
          <a:stretch>
            <a:fillRect/>
          </a:stretch>
        </p:blipFill>
        <p:spPr>
          <a:xfrm>
            <a:off x="2555776" y="2276872"/>
            <a:ext cx="5832648" cy="4374486"/>
          </a:xfrm>
          <a:prstGeom prst="rect">
            <a:avLst/>
          </a:prstGeom>
        </p:spPr>
      </p:pic>
      <p:pic>
        <p:nvPicPr>
          <p:cNvPr id="10" name="圖片 9" descr="IMG_1170497539056039.jpeg"/>
          <p:cNvPicPr>
            <a:picLocks noChangeAspect="1"/>
          </p:cNvPicPr>
          <p:nvPr/>
        </p:nvPicPr>
        <p:blipFill>
          <a:blip r:embed="rId8"/>
          <a:stretch>
            <a:fillRect/>
          </a:stretch>
        </p:blipFill>
        <p:spPr>
          <a:xfrm>
            <a:off x="3383360" y="2537520"/>
            <a:ext cx="5760640" cy="4320480"/>
          </a:xfrm>
          <a:prstGeom prst="rect">
            <a:avLst/>
          </a:prstGeom>
        </p:spPr>
      </p:pic>
      <p:pic>
        <p:nvPicPr>
          <p:cNvPr id="5122" name="Picture 2"/>
          <p:cNvPicPr>
            <a:picLocks noChangeAspect="1" noChangeArrowheads="1"/>
          </p:cNvPicPr>
          <p:nvPr/>
        </p:nvPicPr>
        <p:blipFill>
          <a:blip r:embed="rId9"/>
          <a:srcRect/>
          <a:stretch>
            <a:fillRect/>
          </a:stretch>
        </p:blipFill>
        <p:spPr bwMode="auto">
          <a:xfrm>
            <a:off x="144463" y="6165676"/>
            <a:ext cx="1858962" cy="647700"/>
          </a:xfrm>
          <a:prstGeom prst="rect">
            <a:avLst/>
          </a:prstGeom>
          <a:noFill/>
          <a:ln w="9525">
            <a:noFill/>
            <a:miter lim="800000"/>
            <a:headEnd/>
            <a:tailEnd/>
          </a:ln>
          <a:effectLst/>
        </p:spPr>
      </p:pic>
    </p:spTree>
    <p:extLst>
      <p:ext uri="{BB962C8B-B14F-4D97-AF65-F5344CB8AC3E}">
        <p14:creationId xmlns="" xmlns:p14="http://schemas.microsoft.com/office/powerpoint/2010/main" val="13208803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descr="mag-glass.png"/>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rot="789448">
            <a:off x="8969815" y="3421875"/>
            <a:ext cx="2863102" cy="2147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a:xfrm>
            <a:off x="1043608" y="476672"/>
            <a:ext cx="7560840" cy="487362"/>
          </a:xfrm>
        </p:spPr>
        <p:txBody>
          <a:bodyPr/>
          <a:lstStyle/>
          <a:p>
            <a:pPr algn="ctr"/>
            <a:r>
              <a:rPr lang="zh-TW" altLang="en-US" sz="4000" smtClean="0">
                <a:latin typeface="標楷體" pitchFamily="65" charset="-120"/>
                <a:ea typeface="標楷體" pitchFamily="65" charset="-120"/>
              </a:rPr>
              <a:t>光 耀 </a:t>
            </a:r>
            <a:r>
              <a:rPr lang="zh-TW" altLang="en-US" sz="4000" dirty="0" smtClean="0">
                <a:latin typeface="標楷體" pitchFamily="65" charset="-120"/>
                <a:ea typeface="標楷體" pitchFamily="65" charset="-120"/>
              </a:rPr>
              <a:t>扶 輪 </a:t>
            </a:r>
            <a:r>
              <a:rPr lang="en-US" altLang="zh-TW" sz="4000" dirty="0" smtClean="0">
                <a:latin typeface="標楷體" pitchFamily="65" charset="-120"/>
                <a:ea typeface="標楷體" pitchFamily="65" charset="-120"/>
              </a:rPr>
              <a:t>(</a:t>
            </a:r>
            <a:r>
              <a:rPr lang="en-US" altLang="zh-TW" sz="4000" dirty="0" smtClean="0">
                <a:latin typeface="+mj-lt"/>
                <a:ea typeface="標楷體" pitchFamily="65" charset="-120"/>
              </a:rPr>
              <a:t>Light up Rotary)</a:t>
            </a:r>
            <a:endParaRPr lang="en-US" sz="4000" dirty="0">
              <a:latin typeface="+mj-lt"/>
            </a:endParaRPr>
          </a:p>
        </p:txBody>
      </p:sp>
      <p:sp>
        <p:nvSpPr>
          <p:cNvPr id="3" name="Content Placeholder 2"/>
          <p:cNvSpPr>
            <a:spLocks noGrp="1"/>
          </p:cNvSpPr>
          <p:nvPr>
            <p:ph idx="1"/>
          </p:nvPr>
        </p:nvSpPr>
        <p:spPr>
          <a:xfrm>
            <a:off x="179512" y="1340768"/>
            <a:ext cx="5760640" cy="4536504"/>
          </a:xfrm>
          <a:prstGeom prst="rect">
            <a:avLst/>
          </a:prstGeom>
        </p:spPr>
        <p:txBody>
          <a:bodyPr lIns="0" tIns="0" rIns="0" bIns="0"/>
          <a:lstStyle/>
          <a:p>
            <a:pPr marL="0" indent="0" algn="ctr">
              <a:buNone/>
            </a:pPr>
            <a:r>
              <a:rPr lang="zh-TW" altLang="en-US" sz="4400" b="1" dirty="0" smtClean="0">
                <a:solidFill>
                  <a:schemeClr val="tx2"/>
                </a:solidFill>
                <a:latin typeface="標楷體" pitchFamily="65" charset="-120"/>
                <a:ea typeface="標楷體" pitchFamily="65" charset="-120"/>
              </a:rPr>
              <a:t>儒家思想</a:t>
            </a:r>
            <a:endParaRPr lang="en-US" altLang="zh-TW" sz="4400" b="1" dirty="0" smtClean="0">
              <a:solidFill>
                <a:schemeClr val="tx2"/>
              </a:solidFill>
              <a:latin typeface="標楷體" pitchFamily="65" charset="-120"/>
              <a:ea typeface="標楷體" pitchFamily="65" charset="-120"/>
            </a:endParaRPr>
          </a:p>
          <a:p>
            <a:pPr marL="0" indent="0">
              <a:buNone/>
            </a:pPr>
            <a:r>
              <a:rPr lang="en-US" altLang="zh-TW" sz="4400" b="1" dirty="0" smtClean="0">
                <a:solidFill>
                  <a:schemeClr val="tx2"/>
                </a:solidFill>
                <a:latin typeface="標楷體" pitchFamily="65" charset="-120"/>
                <a:ea typeface="標楷體" pitchFamily="65" charset="-120"/>
              </a:rPr>
              <a:t>“</a:t>
            </a:r>
            <a:r>
              <a:rPr lang="zh-TW" altLang="en-US" sz="4400" b="1" dirty="0" smtClean="0">
                <a:solidFill>
                  <a:schemeClr val="tx2"/>
                </a:solidFill>
                <a:latin typeface="標楷體" pitchFamily="65" charset="-120"/>
                <a:ea typeface="標楷體" pitchFamily="65" charset="-120"/>
              </a:rPr>
              <a:t>與其抱怨 不如改變</a:t>
            </a:r>
            <a:r>
              <a:rPr lang="en-US" altLang="zh-TW" sz="4400" b="1" dirty="0" smtClean="0">
                <a:solidFill>
                  <a:schemeClr val="tx2"/>
                </a:solidFill>
                <a:latin typeface="標楷體" pitchFamily="65" charset="-120"/>
                <a:ea typeface="標楷體" pitchFamily="65" charset="-120"/>
              </a:rPr>
              <a:t>”</a:t>
            </a:r>
          </a:p>
          <a:p>
            <a:pPr marL="0" indent="0">
              <a:buNone/>
            </a:pPr>
            <a:r>
              <a:rPr lang="zh-TW" altLang="en-US" sz="2800" b="1" dirty="0" smtClean="0">
                <a:solidFill>
                  <a:schemeClr val="tx2"/>
                </a:solidFill>
                <a:latin typeface="+mj-lt"/>
                <a:ea typeface="標楷體" pitchFamily="65" charset="-120"/>
              </a:rPr>
              <a:t>   </a:t>
            </a:r>
            <a:r>
              <a:rPr lang="en-US" altLang="zh-TW" sz="2800" b="1" dirty="0" smtClean="0">
                <a:solidFill>
                  <a:schemeClr val="tx2"/>
                </a:solidFill>
                <a:latin typeface="+mj-lt"/>
                <a:ea typeface="標楷體" pitchFamily="65" charset="-120"/>
              </a:rPr>
              <a:t>It is better to light a single candle </a:t>
            </a:r>
            <a:r>
              <a:rPr lang="zh-TW" altLang="en-US" sz="2800" b="1" dirty="0" smtClean="0">
                <a:solidFill>
                  <a:schemeClr val="tx2"/>
                </a:solidFill>
                <a:latin typeface="+mj-lt"/>
                <a:ea typeface="標楷體" pitchFamily="65" charset="-120"/>
              </a:rPr>
              <a:t>   </a:t>
            </a:r>
            <a:endParaRPr lang="en-US" altLang="zh-TW" sz="2800" b="1" dirty="0" smtClean="0">
              <a:solidFill>
                <a:schemeClr val="tx2"/>
              </a:solidFill>
              <a:latin typeface="+mj-lt"/>
              <a:ea typeface="標楷體" pitchFamily="65" charset="-120"/>
            </a:endParaRPr>
          </a:p>
          <a:p>
            <a:pPr marL="0" indent="0">
              <a:buNone/>
            </a:pPr>
            <a:r>
              <a:rPr lang="zh-TW" altLang="en-US" sz="2800" b="1" dirty="0" smtClean="0">
                <a:solidFill>
                  <a:schemeClr val="tx2"/>
                </a:solidFill>
                <a:latin typeface="+mj-lt"/>
                <a:ea typeface="標楷體" pitchFamily="65" charset="-120"/>
              </a:rPr>
              <a:t>     </a:t>
            </a:r>
            <a:r>
              <a:rPr lang="en-US" altLang="zh-TW" sz="2800" b="1" dirty="0" smtClean="0">
                <a:solidFill>
                  <a:schemeClr val="tx2"/>
                </a:solidFill>
                <a:latin typeface="+mj-lt"/>
                <a:ea typeface="標楷體" pitchFamily="65" charset="-120"/>
              </a:rPr>
              <a:t>than to sit and curse in the dark.</a:t>
            </a:r>
          </a:p>
          <a:p>
            <a:pPr marL="0" indent="0" algn="ctr">
              <a:buNone/>
            </a:pPr>
            <a:r>
              <a:rPr lang="en-US" sz="4400" b="1" dirty="0" smtClean="0">
                <a:solidFill>
                  <a:schemeClr val="tx2"/>
                </a:solidFill>
                <a:latin typeface="+mj-lt"/>
                <a:ea typeface="標楷體" pitchFamily="65" charset="-120"/>
              </a:rPr>
              <a:t>3 H</a:t>
            </a:r>
          </a:p>
          <a:p>
            <a:pPr marL="0" indent="0" algn="ctr">
              <a:buNone/>
            </a:pPr>
            <a:r>
              <a:rPr lang="en-US" sz="4400" b="1" dirty="0" smtClean="0">
                <a:solidFill>
                  <a:schemeClr val="tx2"/>
                </a:solidFill>
                <a:latin typeface="+mj-lt"/>
                <a:ea typeface="標楷體" pitchFamily="65" charset="-120"/>
              </a:rPr>
              <a:t>Hand, Head, Heart</a:t>
            </a:r>
          </a:p>
          <a:p>
            <a:pPr marL="0" indent="0">
              <a:buNone/>
            </a:pPr>
            <a:endParaRPr lang="en-US" sz="4400" b="1" dirty="0" smtClean="0">
              <a:solidFill>
                <a:schemeClr val="tx2"/>
              </a:solidFill>
              <a:latin typeface="標楷體" pitchFamily="65" charset="-120"/>
              <a:ea typeface="標楷體" pitchFamily="65" charset="-120"/>
            </a:endParaRPr>
          </a:p>
          <a:p>
            <a:pPr marL="0" indent="0">
              <a:buNone/>
            </a:pPr>
            <a:endParaRPr lang="en-US" sz="4400" b="1" dirty="0" smtClean="0">
              <a:solidFill>
                <a:schemeClr val="tx2"/>
              </a:solidFill>
              <a:latin typeface="標楷體" pitchFamily="65" charset="-120"/>
              <a:ea typeface="標楷體" pitchFamily="65" charset="-120"/>
            </a:endParaRPr>
          </a:p>
        </p:txBody>
      </p:sp>
      <p:sp>
        <p:nvSpPr>
          <p:cNvPr id="22" name="Content Placeholder 2"/>
          <p:cNvSpPr txBox="1">
            <a:spLocks/>
          </p:cNvSpPr>
          <p:nvPr/>
        </p:nvSpPr>
        <p:spPr bwMode="auto">
          <a:xfrm>
            <a:off x="457200" y="2209800"/>
            <a:ext cx="3886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cs typeface="+mn-cs"/>
              </a:defRPr>
            </a:lvl2pPr>
            <a:lvl3pPr marL="1143000" indent="-228600" algn="l" rtl="0" eaLnBrk="0" fontAlgn="base" hangingPunct="0">
              <a:spcBef>
                <a:spcPct val="20000"/>
              </a:spcBef>
              <a:spcAft>
                <a:spcPct val="0"/>
              </a:spcAft>
              <a:buChar char="•"/>
              <a:defRPr sz="2400">
                <a:solidFill>
                  <a:srgbClr val="FFFFFF"/>
                </a:solidFill>
                <a:latin typeface="+mn-lt"/>
                <a:ea typeface="+mn-ea"/>
                <a:cs typeface="+mn-cs"/>
              </a:defRPr>
            </a:lvl3pPr>
            <a:lvl4pPr marL="1600200" indent="-228600" algn="l" rtl="0" eaLnBrk="0" fontAlgn="base" hangingPunct="0">
              <a:spcBef>
                <a:spcPct val="20000"/>
              </a:spcBef>
              <a:spcAft>
                <a:spcPct val="0"/>
              </a:spcAft>
              <a:buChar char="–"/>
              <a:defRPr sz="2000">
                <a:solidFill>
                  <a:srgbClr val="FFFFFF"/>
                </a:solidFill>
                <a:latin typeface="+mn-lt"/>
                <a:ea typeface="+mn-ea"/>
                <a:cs typeface="+mn-cs"/>
              </a:defRPr>
            </a:lvl4pPr>
            <a:lvl5pPr marL="2057400" indent="-228600" algn="l" rtl="0" eaLnBrk="0" fontAlgn="base" hangingPunct="0">
              <a:spcBef>
                <a:spcPct val="20000"/>
              </a:spcBef>
              <a:spcAft>
                <a:spcPct val="0"/>
              </a:spcAft>
              <a:buChar char="»"/>
              <a:defRPr sz="2000">
                <a:solidFill>
                  <a:srgbClr val="FFFFFF"/>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38138" lvl="1" indent="-222250">
              <a:buClr>
                <a:schemeClr val="accent1"/>
              </a:buClr>
              <a:buSzPct val="120000"/>
              <a:buFont typeface="Wingdings" charset="2"/>
              <a:buChar char="§"/>
            </a:pPr>
            <a:endParaRPr lang="en-US" sz="1600" dirty="0" smtClean="0">
              <a:solidFill>
                <a:srgbClr val="919295"/>
              </a:solidFill>
              <a:latin typeface="Georgia"/>
              <a:cs typeface="Georgia"/>
            </a:endParaRPr>
          </a:p>
        </p:txBody>
      </p:sp>
      <p:pic>
        <p:nvPicPr>
          <p:cNvPr id="7" name="圖片 6" descr="21009275894939_745_m.jpg"/>
          <p:cNvPicPr>
            <a:picLocks noChangeAspect="1"/>
          </p:cNvPicPr>
          <p:nvPr/>
        </p:nvPicPr>
        <p:blipFill>
          <a:blip r:embed="rId4"/>
          <a:stretch>
            <a:fillRect/>
          </a:stretch>
        </p:blipFill>
        <p:spPr>
          <a:xfrm>
            <a:off x="6084168" y="1630660"/>
            <a:ext cx="2850608" cy="3598540"/>
          </a:xfrm>
          <a:prstGeom prst="rect">
            <a:avLst/>
          </a:prstGeom>
        </p:spPr>
      </p:pic>
      <p:pic>
        <p:nvPicPr>
          <p:cNvPr id="1026" name="Picture 2"/>
          <p:cNvPicPr>
            <a:picLocks noChangeAspect="1" noChangeArrowheads="1"/>
          </p:cNvPicPr>
          <p:nvPr/>
        </p:nvPicPr>
        <p:blipFill>
          <a:blip r:embed="rId5"/>
          <a:srcRect/>
          <a:stretch>
            <a:fillRect/>
          </a:stretch>
        </p:blipFill>
        <p:spPr bwMode="auto">
          <a:xfrm>
            <a:off x="323528" y="6021288"/>
            <a:ext cx="1858962" cy="647700"/>
          </a:xfrm>
          <a:prstGeom prst="rect">
            <a:avLst/>
          </a:prstGeom>
          <a:noFill/>
          <a:ln w="9525">
            <a:noFill/>
            <a:miter lim="800000"/>
            <a:headEnd/>
            <a:tailEnd/>
          </a:ln>
          <a:effectLst/>
        </p:spPr>
      </p:pic>
    </p:spTree>
    <p:extLst>
      <p:ext uri="{BB962C8B-B14F-4D97-AF65-F5344CB8AC3E}">
        <p14:creationId xmlns:p14="http://schemas.microsoft.com/office/powerpoint/2010/main" xmlns="" val="132088036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t="10825" r="2222" b="40631"/>
          <a:stretch>
            <a:fillRect/>
          </a:stretch>
        </p:blipFill>
        <p:spPr bwMode="auto">
          <a:xfrm>
            <a:off x="0" y="0"/>
            <a:ext cx="9144000" cy="2689225"/>
          </a:xfrm>
          <a:prstGeom prst="rect">
            <a:avLst/>
          </a:prstGeom>
          <a:noFill/>
          <a:ln w="9525">
            <a:noFill/>
            <a:miter lim="800000"/>
            <a:headEnd/>
            <a:tailEnd/>
          </a:ln>
        </p:spPr>
      </p:pic>
      <p:sp>
        <p:nvSpPr>
          <p:cNvPr id="94212" name="TextBox 3"/>
          <p:cNvSpPr txBox="1">
            <a:spLocks noChangeArrowheads="1"/>
          </p:cNvSpPr>
          <p:nvPr/>
        </p:nvSpPr>
        <p:spPr bwMode="auto">
          <a:xfrm>
            <a:off x="2114550" y="3163118"/>
            <a:ext cx="4686300" cy="769938"/>
          </a:xfrm>
          <a:prstGeom prst="rect">
            <a:avLst/>
          </a:prstGeom>
          <a:noFill/>
          <a:ln w="9525">
            <a:noFill/>
            <a:miter lim="800000"/>
            <a:headEnd/>
            <a:tailEnd/>
          </a:ln>
        </p:spPr>
        <p:txBody>
          <a:bodyPr>
            <a:spAutoFit/>
          </a:bodyPr>
          <a:lstStyle/>
          <a:p>
            <a:pPr algn="ctr" eaLnBrk="1" hangingPunct="1"/>
            <a:r>
              <a:rPr lang="zh-TW" altLang="en-US" sz="4400" b="1" dirty="0" smtClean="0">
                <a:solidFill>
                  <a:srgbClr val="FFFFFF"/>
                </a:solidFill>
                <a:latin typeface="標楷體" pitchFamily="65" charset="-120"/>
                <a:ea typeface="標楷體" pitchFamily="65" charset="-120"/>
                <a:cs typeface="+mn-cs"/>
              </a:rPr>
              <a:t>甚麼是扶輪</a:t>
            </a:r>
            <a:r>
              <a:rPr lang="en-US" altLang="zh-TW" sz="4400" b="1" dirty="0" smtClean="0">
                <a:solidFill>
                  <a:srgbClr val="FFFFFF"/>
                </a:solidFill>
                <a:latin typeface="Arial" pitchFamily="34" charset="0"/>
                <a:ea typeface="ヒラギノ角ゴ Pro W3" pitchFamily="-65" charset="-128"/>
                <a:cs typeface="+mn-cs"/>
              </a:rPr>
              <a:t>?</a:t>
            </a:r>
          </a:p>
        </p:txBody>
      </p:sp>
      <p:sp>
        <p:nvSpPr>
          <p:cNvPr id="5" name="矩形 4"/>
          <p:cNvSpPr/>
          <p:nvPr/>
        </p:nvSpPr>
        <p:spPr>
          <a:xfrm>
            <a:off x="2880320" y="4581128"/>
            <a:ext cx="4572000" cy="1938992"/>
          </a:xfrm>
          <a:prstGeom prst="rect">
            <a:avLst/>
          </a:prstGeom>
        </p:spPr>
        <p:txBody>
          <a:bodyPr>
            <a:spAutoFit/>
          </a:bodyPr>
          <a:lstStyle/>
          <a:p>
            <a:r>
              <a:rPr lang="en-US" altLang="zh-TW" dirty="0" smtClean="0">
                <a:solidFill>
                  <a:schemeClr val="tx2"/>
                </a:solidFill>
              </a:rPr>
              <a:t>What    </a:t>
            </a:r>
            <a:r>
              <a:rPr lang="zh-TW" altLang="en-US" b="1" dirty="0" smtClean="0">
                <a:solidFill>
                  <a:schemeClr val="tx2"/>
                </a:solidFill>
                <a:latin typeface="標楷體" pitchFamily="65" charset="-120"/>
                <a:ea typeface="標楷體" pitchFamily="65" charset="-120"/>
              </a:rPr>
              <a:t>扶輪代表什麼</a:t>
            </a:r>
          </a:p>
          <a:p>
            <a:endParaRPr lang="zh-TW" altLang="en-US" dirty="0" smtClean="0">
              <a:solidFill>
                <a:schemeClr val="tx2"/>
              </a:solidFill>
            </a:endParaRPr>
          </a:p>
          <a:p>
            <a:r>
              <a:rPr lang="en-US" altLang="zh-TW" dirty="0" smtClean="0">
                <a:solidFill>
                  <a:schemeClr val="tx2"/>
                </a:solidFill>
              </a:rPr>
              <a:t>How     </a:t>
            </a:r>
            <a:r>
              <a:rPr lang="zh-TW" altLang="en-US" b="1" dirty="0" smtClean="0">
                <a:solidFill>
                  <a:schemeClr val="tx2"/>
                </a:solidFill>
                <a:latin typeface="標楷體" pitchFamily="65" charset="-120"/>
                <a:ea typeface="標楷體" pitchFamily="65" charset="-120"/>
              </a:rPr>
              <a:t>扶輪有何不同 </a:t>
            </a:r>
          </a:p>
          <a:p>
            <a:endParaRPr lang="zh-TW" altLang="en-US" dirty="0" smtClean="0">
              <a:solidFill>
                <a:schemeClr val="tx2"/>
              </a:solidFill>
            </a:endParaRPr>
          </a:p>
          <a:p>
            <a:r>
              <a:rPr lang="en-US" altLang="zh-TW" dirty="0" smtClean="0">
                <a:solidFill>
                  <a:schemeClr val="tx2"/>
                </a:solidFill>
              </a:rPr>
              <a:t>Why     </a:t>
            </a:r>
            <a:r>
              <a:rPr lang="zh-TW" altLang="en-US" b="1" dirty="0" smtClean="0">
                <a:solidFill>
                  <a:schemeClr val="tx2"/>
                </a:solidFill>
                <a:latin typeface="標楷體" pitchFamily="65" charset="-120"/>
                <a:ea typeface="標楷體" pitchFamily="65" charset="-120"/>
              </a:rPr>
              <a:t>扶輪為何存在</a:t>
            </a: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descr="mag-glass.png"/>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rot="789448">
            <a:off x="8969815" y="3421875"/>
            <a:ext cx="2863102" cy="2147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a:xfrm>
            <a:off x="1475656" y="476672"/>
            <a:ext cx="6096000" cy="487362"/>
          </a:xfrm>
        </p:spPr>
        <p:txBody>
          <a:bodyPr/>
          <a:lstStyle/>
          <a:p>
            <a:pPr algn="ctr"/>
            <a:r>
              <a:rPr lang="zh-TW" altLang="en-US" sz="4800" dirty="0" smtClean="0">
                <a:latin typeface="標楷體" pitchFamily="65" charset="-120"/>
                <a:ea typeface="標楷體" pitchFamily="65" charset="-120"/>
              </a:rPr>
              <a:t>扶輪日與扶輪家庭</a:t>
            </a:r>
            <a:endParaRPr lang="en-US" sz="4800" dirty="0"/>
          </a:p>
        </p:txBody>
      </p:sp>
      <p:sp>
        <p:nvSpPr>
          <p:cNvPr id="3" name="Content Placeholder 2"/>
          <p:cNvSpPr>
            <a:spLocks noGrp="1"/>
          </p:cNvSpPr>
          <p:nvPr>
            <p:ph idx="1"/>
          </p:nvPr>
        </p:nvSpPr>
        <p:spPr>
          <a:xfrm>
            <a:off x="395536" y="1340768"/>
            <a:ext cx="8496944" cy="4680520"/>
          </a:xfrm>
          <a:prstGeom prst="rect">
            <a:avLst/>
          </a:prstGeom>
        </p:spPr>
        <p:txBody>
          <a:bodyPr lIns="0" tIns="0" rIns="0" bIns="0"/>
          <a:lstStyle/>
          <a:p>
            <a:pPr marL="0" indent="0">
              <a:buNone/>
            </a:pPr>
            <a:r>
              <a:rPr lang="zh-TW" altLang="en-US" sz="4800" b="1" i="1" dirty="0" smtClean="0">
                <a:solidFill>
                  <a:schemeClr val="tx2"/>
                </a:solidFill>
                <a:latin typeface="標楷體" pitchFamily="65" charset="-120"/>
                <a:ea typeface="標楷體" pitchFamily="65" charset="-120"/>
              </a:rPr>
              <a:t>扶輪日</a:t>
            </a:r>
            <a:r>
              <a:rPr lang="zh-TW" altLang="en-US" sz="4800" b="1" dirty="0" smtClean="0">
                <a:solidFill>
                  <a:schemeClr val="tx2"/>
                </a:solidFill>
                <a:latin typeface="標楷體" pitchFamily="65" charset="-120"/>
                <a:ea typeface="標楷體" pitchFamily="65" charset="-120"/>
              </a:rPr>
              <a:t>：</a:t>
            </a:r>
            <a:r>
              <a:rPr lang="zh-TW" altLang="en-US" sz="3200" b="1" dirty="0" smtClean="0">
                <a:solidFill>
                  <a:schemeClr val="tx2"/>
                </a:solidFill>
                <a:latin typeface="標楷體" pitchFamily="65" charset="-120"/>
                <a:ea typeface="標楷體" pitchFamily="65" charset="-120"/>
              </a:rPr>
              <a:t>照片</a:t>
            </a:r>
            <a:r>
              <a:rPr lang="en-US" altLang="zh-TW" sz="3200" b="1" dirty="0" smtClean="0">
                <a:solidFill>
                  <a:schemeClr val="tx2"/>
                </a:solidFill>
                <a:latin typeface="標楷體" pitchFamily="65" charset="-120"/>
                <a:ea typeface="標楷體" pitchFamily="65" charset="-120"/>
              </a:rPr>
              <a:t>(twitter)/</a:t>
            </a:r>
            <a:r>
              <a:rPr lang="zh-TW" altLang="en-US" sz="3200" b="1" dirty="0" smtClean="0">
                <a:solidFill>
                  <a:schemeClr val="tx2"/>
                </a:solidFill>
                <a:latin typeface="標楷體" pitchFamily="65" charset="-120"/>
                <a:ea typeface="標楷體" pitchFamily="65" charset="-120"/>
              </a:rPr>
              <a:t>影片</a:t>
            </a:r>
            <a:r>
              <a:rPr lang="en-US" altLang="zh-TW" sz="3200" b="1" dirty="0" smtClean="0">
                <a:solidFill>
                  <a:schemeClr val="tx2"/>
                </a:solidFill>
                <a:latin typeface="標楷體" pitchFamily="65" charset="-120"/>
                <a:ea typeface="標楷體" pitchFamily="65" charset="-120"/>
              </a:rPr>
              <a:t>(YouTube)</a:t>
            </a:r>
          </a:p>
          <a:p>
            <a:pPr marL="0" indent="0">
              <a:buNone/>
            </a:pPr>
            <a:r>
              <a:rPr lang="en-US" altLang="zh-TW" sz="4800" b="1" dirty="0" smtClean="0">
                <a:solidFill>
                  <a:schemeClr val="tx2"/>
                </a:solidFill>
                <a:latin typeface="標楷體" pitchFamily="65" charset="-120"/>
                <a:ea typeface="標楷體" pitchFamily="65" charset="-120"/>
              </a:rPr>
              <a:t>“</a:t>
            </a:r>
            <a:r>
              <a:rPr lang="zh-TW" altLang="en-US" sz="4800" b="1" dirty="0" smtClean="0">
                <a:solidFill>
                  <a:schemeClr val="tx2"/>
                </a:solidFill>
                <a:latin typeface="標楷體" pitchFamily="65" charset="-120"/>
                <a:ea typeface="標楷體" pitchFamily="65" charset="-120"/>
              </a:rPr>
              <a:t>號召社友與員工一日志工</a:t>
            </a:r>
            <a:r>
              <a:rPr lang="en-US" altLang="zh-TW" sz="4800" b="1" dirty="0" smtClean="0">
                <a:solidFill>
                  <a:schemeClr val="tx2"/>
                </a:solidFill>
                <a:latin typeface="標楷體" pitchFamily="65" charset="-120"/>
                <a:ea typeface="標楷體" pitchFamily="65" charset="-120"/>
              </a:rPr>
              <a:t>”</a:t>
            </a:r>
          </a:p>
          <a:p>
            <a:pPr marL="0" indent="0">
              <a:buNone/>
            </a:pPr>
            <a:r>
              <a:rPr lang="zh-TW" altLang="en-US" sz="4800" b="1" i="1" dirty="0" smtClean="0">
                <a:solidFill>
                  <a:schemeClr val="tx2"/>
                </a:solidFill>
                <a:latin typeface="標楷體" pitchFamily="65" charset="-120"/>
                <a:ea typeface="標楷體" pitchFamily="65" charset="-120"/>
              </a:rPr>
              <a:t>扶輪家庭</a:t>
            </a:r>
            <a:r>
              <a:rPr lang="zh-TW" altLang="en-US" sz="4800" b="1" dirty="0" smtClean="0">
                <a:solidFill>
                  <a:schemeClr val="tx2"/>
                </a:solidFill>
                <a:latin typeface="標楷體" pitchFamily="65" charset="-120"/>
                <a:ea typeface="標楷體" pitchFamily="65" charset="-120"/>
              </a:rPr>
              <a:t>：</a:t>
            </a:r>
            <a:endParaRPr lang="en-US" altLang="zh-TW" sz="4800" b="1" dirty="0" smtClean="0">
              <a:solidFill>
                <a:schemeClr val="tx2"/>
              </a:solidFill>
              <a:latin typeface="標楷體" pitchFamily="65" charset="-120"/>
              <a:ea typeface="標楷體" pitchFamily="65" charset="-120"/>
            </a:endParaRPr>
          </a:p>
          <a:p>
            <a:pPr marL="0" indent="0">
              <a:buNone/>
            </a:pPr>
            <a:r>
              <a:rPr lang="zh-TW" altLang="en-US" sz="4800" b="1" dirty="0" smtClean="0">
                <a:solidFill>
                  <a:schemeClr val="tx2"/>
                </a:solidFill>
                <a:latin typeface="標楷體" pitchFamily="65" charset="-120"/>
                <a:ea typeface="標楷體" pitchFamily="65" charset="-120"/>
              </a:rPr>
              <a:t>     社員家庭</a:t>
            </a:r>
            <a:endParaRPr lang="en-US" altLang="zh-TW" sz="4800" b="1" dirty="0" smtClean="0">
              <a:solidFill>
                <a:schemeClr val="tx2"/>
              </a:solidFill>
              <a:latin typeface="標楷體" pitchFamily="65" charset="-120"/>
              <a:ea typeface="標楷體" pitchFamily="65" charset="-120"/>
            </a:endParaRPr>
          </a:p>
          <a:p>
            <a:pPr marL="0" indent="0">
              <a:buNone/>
            </a:pPr>
            <a:r>
              <a:rPr lang="zh-TW" altLang="en-US" sz="4800" b="1" dirty="0" smtClean="0">
                <a:solidFill>
                  <a:schemeClr val="tx2"/>
                </a:solidFill>
                <a:latin typeface="標楷體" pitchFamily="65" charset="-120"/>
                <a:ea typeface="標楷體" pitchFamily="65" charset="-120"/>
              </a:rPr>
              <a:t>     扶輪大家庭</a:t>
            </a:r>
            <a:endParaRPr lang="en-US" altLang="zh-TW" sz="4800" b="1" dirty="0" smtClean="0">
              <a:solidFill>
                <a:schemeClr val="tx2"/>
              </a:solidFill>
              <a:latin typeface="標楷體" pitchFamily="65" charset="-120"/>
              <a:ea typeface="標楷體" pitchFamily="65" charset="-120"/>
            </a:endParaRPr>
          </a:p>
          <a:p>
            <a:pPr marL="0" indent="0">
              <a:buNone/>
            </a:pPr>
            <a:endParaRPr lang="en-US" altLang="zh-TW" sz="4800" b="1" dirty="0" smtClean="0">
              <a:solidFill>
                <a:schemeClr val="tx2"/>
              </a:solidFill>
              <a:latin typeface="標楷體" pitchFamily="65" charset="-120"/>
              <a:ea typeface="標楷體" pitchFamily="65" charset="-120"/>
            </a:endParaRPr>
          </a:p>
          <a:p>
            <a:pPr marL="0" indent="0">
              <a:buNone/>
            </a:pPr>
            <a:endParaRPr lang="en-US" sz="3600" dirty="0" smtClean="0">
              <a:solidFill>
                <a:srgbClr val="919295"/>
              </a:solidFill>
              <a:latin typeface="標楷體" pitchFamily="65" charset="-120"/>
              <a:ea typeface="標楷體" pitchFamily="65" charset="-120"/>
            </a:endParaRPr>
          </a:p>
          <a:p>
            <a:pPr marL="0" indent="0">
              <a:buNone/>
            </a:pPr>
            <a:endParaRPr lang="en-US" sz="3600" dirty="0" smtClean="0">
              <a:solidFill>
                <a:srgbClr val="919295"/>
              </a:solidFill>
              <a:latin typeface="標楷體" pitchFamily="65" charset="-120"/>
              <a:ea typeface="標楷體" pitchFamily="65" charset="-120"/>
            </a:endParaRPr>
          </a:p>
          <a:p>
            <a:pPr marL="0" indent="0">
              <a:buNone/>
            </a:pPr>
            <a:endParaRPr lang="en-US" sz="3600" dirty="0" smtClean="0">
              <a:solidFill>
                <a:srgbClr val="919295"/>
              </a:solidFill>
              <a:latin typeface="標楷體" pitchFamily="65" charset="-120"/>
              <a:ea typeface="標楷體" pitchFamily="65" charset="-120"/>
            </a:endParaRPr>
          </a:p>
          <a:p>
            <a:pPr marL="0" indent="0">
              <a:buNone/>
            </a:pPr>
            <a:endParaRPr lang="en-US" sz="3600" dirty="0" smtClean="0">
              <a:solidFill>
                <a:srgbClr val="919295"/>
              </a:solidFill>
              <a:latin typeface="標楷體" pitchFamily="65" charset="-120"/>
              <a:ea typeface="標楷體" pitchFamily="65" charset="-120"/>
            </a:endParaRPr>
          </a:p>
        </p:txBody>
      </p:sp>
      <p:sp>
        <p:nvSpPr>
          <p:cNvPr id="22" name="Content Placeholder 2"/>
          <p:cNvSpPr txBox="1">
            <a:spLocks/>
          </p:cNvSpPr>
          <p:nvPr/>
        </p:nvSpPr>
        <p:spPr bwMode="auto">
          <a:xfrm>
            <a:off x="457200" y="2209800"/>
            <a:ext cx="3886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cs typeface="+mn-cs"/>
              </a:defRPr>
            </a:lvl2pPr>
            <a:lvl3pPr marL="1143000" indent="-228600" algn="l" rtl="0" eaLnBrk="0" fontAlgn="base" hangingPunct="0">
              <a:spcBef>
                <a:spcPct val="20000"/>
              </a:spcBef>
              <a:spcAft>
                <a:spcPct val="0"/>
              </a:spcAft>
              <a:buChar char="•"/>
              <a:defRPr sz="2400">
                <a:solidFill>
                  <a:srgbClr val="FFFFFF"/>
                </a:solidFill>
                <a:latin typeface="+mn-lt"/>
                <a:ea typeface="+mn-ea"/>
                <a:cs typeface="+mn-cs"/>
              </a:defRPr>
            </a:lvl3pPr>
            <a:lvl4pPr marL="1600200" indent="-228600" algn="l" rtl="0" eaLnBrk="0" fontAlgn="base" hangingPunct="0">
              <a:spcBef>
                <a:spcPct val="20000"/>
              </a:spcBef>
              <a:spcAft>
                <a:spcPct val="0"/>
              </a:spcAft>
              <a:buChar char="–"/>
              <a:defRPr sz="2000">
                <a:solidFill>
                  <a:srgbClr val="FFFFFF"/>
                </a:solidFill>
                <a:latin typeface="+mn-lt"/>
                <a:ea typeface="+mn-ea"/>
                <a:cs typeface="+mn-cs"/>
              </a:defRPr>
            </a:lvl4pPr>
            <a:lvl5pPr marL="2057400" indent="-228600" algn="l" rtl="0" eaLnBrk="0" fontAlgn="base" hangingPunct="0">
              <a:spcBef>
                <a:spcPct val="20000"/>
              </a:spcBef>
              <a:spcAft>
                <a:spcPct val="0"/>
              </a:spcAft>
              <a:buChar char="»"/>
              <a:defRPr sz="2000">
                <a:solidFill>
                  <a:srgbClr val="FFFFFF"/>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38138" lvl="1" indent="-222250">
              <a:buClr>
                <a:schemeClr val="accent1"/>
              </a:buClr>
              <a:buSzPct val="120000"/>
              <a:buFont typeface="Wingdings" charset="2"/>
              <a:buChar char="§"/>
            </a:pPr>
            <a:endParaRPr lang="en-US" sz="1600" dirty="0" smtClean="0">
              <a:solidFill>
                <a:srgbClr val="919295"/>
              </a:solidFill>
              <a:latin typeface="Georgia"/>
              <a:cs typeface="Georgia"/>
            </a:endParaRPr>
          </a:p>
        </p:txBody>
      </p:sp>
      <p:pic>
        <p:nvPicPr>
          <p:cNvPr id="6146" name="Picture 2"/>
          <p:cNvPicPr>
            <a:picLocks noChangeAspect="1" noChangeArrowheads="1"/>
          </p:cNvPicPr>
          <p:nvPr/>
        </p:nvPicPr>
        <p:blipFill>
          <a:blip r:embed="rId4"/>
          <a:srcRect/>
          <a:stretch>
            <a:fillRect/>
          </a:stretch>
        </p:blipFill>
        <p:spPr bwMode="auto">
          <a:xfrm>
            <a:off x="144463" y="6093668"/>
            <a:ext cx="1858962" cy="647700"/>
          </a:xfrm>
          <a:prstGeom prst="rect">
            <a:avLst/>
          </a:prstGeom>
          <a:noFill/>
          <a:ln w="9525">
            <a:noFill/>
            <a:miter lim="800000"/>
            <a:headEnd/>
            <a:tailEnd/>
          </a:ln>
          <a:effectLst/>
        </p:spPr>
      </p:pic>
      <p:pic>
        <p:nvPicPr>
          <p:cNvPr id="22530" name="Picture 2" descr="https://scontent-b-pao.xx.fbcdn.net/hphotos-xpf1/t1.0-9/10414070_715627668496473_2489171693200666781_n.jpg"/>
          <p:cNvPicPr>
            <a:picLocks noChangeAspect="1" noChangeArrowheads="1"/>
          </p:cNvPicPr>
          <p:nvPr/>
        </p:nvPicPr>
        <p:blipFill>
          <a:blip r:embed="rId5"/>
          <a:srcRect/>
          <a:stretch>
            <a:fillRect/>
          </a:stretch>
        </p:blipFill>
        <p:spPr bwMode="auto">
          <a:xfrm>
            <a:off x="4967030" y="3645023"/>
            <a:ext cx="4176970" cy="2784647"/>
          </a:xfrm>
          <a:prstGeom prst="rect">
            <a:avLst/>
          </a:prstGeom>
          <a:noFill/>
        </p:spPr>
      </p:pic>
    </p:spTree>
    <p:extLst>
      <p:ext uri="{BB962C8B-B14F-4D97-AF65-F5344CB8AC3E}">
        <p14:creationId xmlns:p14="http://schemas.microsoft.com/office/powerpoint/2010/main" xmlns="" val="1320880365"/>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文字方塊 1"/>
          <p:cNvSpPr txBox="1">
            <a:spLocks noChangeArrowheads="1"/>
          </p:cNvSpPr>
          <p:nvPr/>
        </p:nvSpPr>
        <p:spPr bwMode="auto">
          <a:xfrm>
            <a:off x="2741613" y="546100"/>
            <a:ext cx="3878262" cy="461963"/>
          </a:xfrm>
          <a:prstGeom prst="rect">
            <a:avLst/>
          </a:prstGeom>
          <a:noFill/>
          <a:ln w="9525">
            <a:noFill/>
            <a:miter lim="800000"/>
            <a:headEnd/>
            <a:tailEnd/>
          </a:ln>
        </p:spPr>
        <p:txBody>
          <a:bodyPr wrap="none">
            <a:spAutoFit/>
          </a:bodyPr>
          <a:lstStyle/>
          <a:p>
            <a:r>
              <a:rPr lang="zh-TW" altLang="en-US" b="1">
                <a:solidFill>
                  <a:schemeClr val="tx2"/>
                </a:solidFill>
                <a:latin typeface="微軟正黑體" pitchFamily="34" charset="-120"/>
                <a:ea typeface="微軟正黑體" pitchFamily="34" charset="-120"/>
              </a:rPr>
              <a:t>投入社區服務前的注意事項</a:t>
            </a:r>
          </a:p>
        </p:txBody>
      </p:sp>
      <p:sp>
        <p:nvSpPr>
          <p:cNvPr id="4" name="五邊形 3"/>
          <p:cNvSpPr/>
          <p:nvPr/>
        </p:nvSpPr>
        <p:spPr>
          <a:xfrm>
            <a:off x="762000" y="1509713"/>
            <a:ext cx="4191000" cy="457200"/>
          </a:xfrm>
          <a:prstGeom prst="homePlat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dirty="0">
                <a:solidFill>
                  <a:schemeClr val="accent6">
                    <a:lumMod val="50000"/>
                  </a:schemeClr>
                </a:solidFill>
                <a:latin typeface="微軟正黑體" panose="020B0604030504040204" pitchFamily="34" charset="-120"/>
                <a:ea typeface="微軟正黑體" panose="020B0604030504040204" pitchFamily="34" charset="-120"/>
              </a:rPr>
              <a:t>清楚服務對象的背景嗎</a:t>
            </a:r>
            <a:r>
              <a:rPr lang="en-US" altLang="zh-TW" sz="2000" dirty="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28676" name="文字方塊 4"/>
          <p:cNvSpPr txBox="1">
            <a:spLocks noChangeArrowheads="1"/>
          </p:cNvSpPr>
          <p:nvPr/>
        </p:nvSpPr>
        <p:spPr bwMode="auto">
          <a:xfrm>
            <a:off x="5105400" y="1524000"/>
            <a:ext cx="2236788" cy="400050"/>
          </a:xfrm>
          <a:prstGeom prst="rect">
            <a:avLst/>
          </a:prstGeom>
          <a:noFill/>
          <a:ln w="9525">
            <a:noFill/>
            <a:miter lim="800000"/>
            <a:headEnd/>
            <a:tailEnd/>
          </a:ln>
        </p:spPr>
        <p:txBody>
          <a:bodyPr wrap="none">
            <a:spAutoFit/>
          </a:bodyPr>
          <a:lstStyle/>
          <a:p>
            <a:r>
              <a:rPr lang="zh-TW" altLang="en-US" sz="2000">
                <a:solidFill>
                  <a:srgbClr val="C00000"/>
                </a:solidFill>
                <a:latin typeface="微軟正黑體" pitchFamily="34" charset="-120"/>
                <a:ea typeface="微軟正黑體" pitchFamily="34" charset="-120"/>
              </a:rPr>
              <a:t>實地拜訪查看需求</a:t>
            </a:r>
          </a:p>
        </p:txBody>
      </p:sp>
      <p:sp>
        <p:nvSpPr>
          <p:cNvPr id="6" name="五邊形 5"/>
          <p:cNvSpPr/>
          <p:nvPr/>
        </p:nvSpPr>
        <p:spPr>
          <a:xfrm>
            <a:off x="762000" y="2405063"/>
            <a:ext cx="4191000" cy="457200"/>
          </a:xfrm>
          <a:prstGeom prst="homePlat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dirty="0">
                <a:solidFill>
                  <a:schemeClr val="accent6">
                    <a:lumMod val="50000"/>
                  </a:schemeClr>
                </a:solidFill>
                <a:latin typeface="微軟正黑體" panose="020B0604030504040204" pitchFamily="34" charset="-120"/>
                <a:ea typeface="微軟正黑體" panose="020B0604030504040204" pitchFamily="34" charset="-120"/>
              </a:rPr>
              <a:t>社友擔任志工的意願為何</a:t>
            </a:r>
            <a:r>
              <a:rPr lang="en-US" altLang="zh-TW" sz="2000" dirty="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28678" name="文字方塊 6"/>
          <p:cNvSpPr txBox="1">
            <a:spLocks noChangeArrowheads="1"/>
          </p:cNvSpPr>
          <p:nvPr/>
        </p:nvSpPr>
        <p:spPr bwMode="auto">
          <a:xfrm>
            <a:off x="5105400" y="2419350"/>
            <a:ext cx="3262313" cy="400050"/>
          </a:xfrm>
          <a:prstGeom prst="rect">
            <a:avLst/>
          </a:prstGeom>
          <a:noFill/>
          <a:ln w="9525">
            <a:noFill/>
            <a:miter lim="800000"/>
            <a:headEnd/>
            <a:tailEnd/>
          </a:ln>
        </p:spPr>
        <p:txBody>
          <a:bodyPr wrap="none">
            <a:spAutoFit/>
          </a:bodyPr>
          <a:lstStyle/>
          <a:p>
            <a:r>
              <a:rPr lang="zh-TW" altLang="en-US" sz="2000">
                <a:solidFill>
                  <a:srgbClr val="C00000"/>
                </a:solidFill>
                <a:latin typeface="微軟正黑體" pitchFamily="34" charset="-120"/>
                <a:ea typeface="微軟正黑體" pitchFamily="34" charset="-120"/>
              </a:rPr>
              <a:t>安排服務對象演講取得認同</a:t>
            </a:r>
          </a:p>
        </p:txBody>
      </p:sp>
      <p:sp>
        <p:nvSpPr>
          <p:cNvPr id="8" name="五邊形 7"/>
          <p:cNvSpPr/>
          <p:nvPr/>
        </p:nvSpPr>
        <p:spPr>
          <a:xfrm>
            <a:off x="762000" y="3319463"/>
            <a:ext cx="4191000" cy="457200"/>
          </a:xfrm>
          <a:prstGeom prst="homePlat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dirty="0">
                <a:solidFill>
                  <a:schemeClr val="accent6">
                    <a:lumMod val="50000"/>
                  </a:schemeClr>
                </a:solidFill>
                <a:latin typeface="微軟正黑體" panose="020B0604030504040204" pitchFamily="34" charset="-120"/>
                <a:ea typeface="微軟正黑體" panose="020B0604030504040204" pitchFamily="34" charset="-120"/>
              </a:rPr>
              <a:t>承諾的服務能做得到嗎</a:t>
            </a:r>
            <a:r>
              <a:rPr lang="en-US" altLang="zh-TW" sz="2000" dirty="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28680" name="文字方塊 8"/>
          <p:cNvSpPr txBox="1">
            <a:spLocks noChangeArrowheads="1"/>
          </p:cNvSpPr>
          <p:nvPr/>
        </p:nvSpPr>
        <p:spPr bwMode="auto">
          <a:xfrm>
            <a:off x="5105400" y="3333750"/>
            <a:ext cx="2492375" cy="400050"/>
          </a:xfrm>
          <a:prstGeom prst="rect">
            <a:avLst/>
          </a:prstGeom>
          <a:noFill/>
          <a:ln w="9525">
            <a:noFill/>
            <a:miter lim="800000"/>
            <a:headEnd/>
            <a:tailEnd/>
          </a:ln>
        </p:spPr>
        <p:txBody>
          <a:bodyPr wrap="none">
            <a:spAutoFit/>
          </a:bodyPr>
          <a:lstStyle/>
          <a:p>
            <a:r>
              <a:rPr lang="zh-TW" altLang="en-US" sz="2000">
                <a:solidFill>
                  <a:srgbClr val="C00000"/>
                </a:solidFill>
                <a:latin typeface="微軟正黑體" pitchFamily="34" charset="-120"/>
                <a:ea typeface="微軟正黑體" pitchFamily="34" charset="-120"/>
              </a:rPr>
              <a:t>不做能力之外的服務</a:t>
            </a:r>
          </a:p>
        </p:txBody>
      </p:sp>
      <p:sp>
        <p:nvSpPr>
          <p:cNvPr id="10" name="五邊形 9"/>
          <p:cNvSpPr/>
          <p:nvPr/>
        </p:nvSpPr>
        <p:spPr>
          <a:xfrm>
            <a:off x="762000" y="4252913"/>
            <a:ext cx="4191000" cy="457200"/>
          </a:xfrm>
          <a:prstGeom prst="homePlat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dirty="0">
                <a:solidFill>
                  <a:schemeClr val="accent6">
                    <a:lumMod val="50000"/>
                  </a:schemeClr>
                </a:solidFill>
                <a:latin typeface="微軟正黑體" panose="020B0604030504040204" pitchFamily="34" charset="-120"/>
                <a:ea typeface="微軟正黑體" panose="020B0604030504040204" pitchFamily="34" charset="-120"/>
              </a:rPr>
              <a:t>藉由服務來學習專業</a:t>
            </a:r>
            <a:r>
              <a:rPr lang="en-US" altLang="zh-TW" sz="2000" dirty="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28682" name="文字方塊 10"/>
          <p:cNvSpPr txBox="1">
            <a:spLocks noChangeArrowheads="1"/>
          </p:cNvSpPr>
          <p:nvPr/>
        </p:nvSpPr>
        <p:spPr bwMode="auto">
          <a:xfrm>
            <a:off x="5105400" y="4267200"/>
            <a:ext cx="2236788" cy="400050"/>
          </a:xfrm>
          <a:prstGeom prst="rect">
            <a:avLst/>
          </a:prstGeom>
          <a:noFill/>
          <a:ln w="9525">
            <a:noFill/>
            <a:miter lim="800000"/>
            <a:headEnd/>
            <a:tailEnd/>
          </a:ln>
        </p:spPr>
        <p:txBody>
          <a:bodyPr wrap="none">
            <a:spAutoFit/>
          </a:bodyPr>
          <a:lstStyle/>
          <a:p>
            <a:r>
              <a:rPr lang="zh-TW" altLang="en-US" sz="2000">
                <a:solidFill>
                  <a:srgbClr val="C00000"/>
                </a:solidFill>
                <a:latin typeface="微軟正黑體" pitchFamily="34" charset="-120"/>
                <a:ea typeface="微軟正黑體" pitchFamily="34" charset="-120"/>
              </a:rPr>
              <a:t>行前訓練的必要性</a:t>
            </a:r>
          </a:p>
        </p:txBody>
      </p:sp>
      <p:sp>
        <p:nvSpPr>
          <p:cNvPr id="12" name="五邊形 11"/>
          <p:cNvSpPr/>
          <p:nvPr/>
        </p:nvSpPr>
        <p:spPr>
          <a:xfrm>
            <a:off x="762000" y="5148263"/>
            <a:ext cx="4191000" cy="457200"/>
          </a:xfrm>
          <a:prstGeom prst="homePlat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dirty="0">
                <a:solidFill>
                  <a:schemeClr val="accent6">
                    <a:lumMod val="50000"/>
                  </a:schemeClr>
                </a:solidFill>
                <a:latin typeface="微軟正黑體" panose="020B0604030504040204" pitchFamily="34" charset="-120"/>
                <a:ea typeface="微軟正黑體" panose="020B0604030504040204" pitchFamily="34" charset="-120"/>
              </a:rPr>
              <a:t>費用是否符合預算</a:t>
            </a:r>
            <a:r>
              <a:rPr lang="en-US" altLang="zh-TW" sz="2000" dirty="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28684" name="文字方塊 12"/>
          <p:cNvSpPr txBox="1">
            <a:spLocks noChangeArrowheads="1"/>
          </p:cNvSpPr>
          <p:nvPr/>
        </p:nvSpPr>
        <p:spPr bwMode="auto">
          <a:xfrm>
            <a:off x="5105400" y="5162550"/>
            <a:ext cx="3519488" cy="400050"/>
          </a:xfrm>
          <a:prstGeom prst="rect">
            <a:avLst/>
          </a:prstGeom>
          <a:noFill/>
          <a:ln w="9525">
            <a:noFill/>
            <a:miter lim="800000"/>
            <a:headEnd/>
            <a:tailEnd/>
          </a:ln>
        </p:spPr>
        <p:txBody>
          <a:bodyPr wrap="none">
            <a:spAutoFit/>
          </a:bodyPr>
          <a:lstStyle/>
          <a:p>
            <a:r>
              <a:rPr lang="zh-TW" altLang="en-US" sz="2000">
                <a:solidFill>
                  <a:srgbClr val="C00000"/>
                </a:solidFill>
                <a:latin typeface="微軟正黑體" pitchFamily="34" charset="-120"/>
                <a:ea typeface="微軟正黑體" pitchFamily="34" charset="-120"/>
              </a:rPr>
              <a:t>捐贈花錢，籌辦活動也很花錢</a:t>
            </a: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835696" y="1196752"/>
            <a:ext cx="6070893" cy="5887637"/>
          </a:xfrm>
          <a:prstGeom prst="rect">
            <a:avLst/>
          </a:prstGeom>
          <a:noFill/>
        </p:spPr>
        <p:txBody>
          <a:bodyPr wrap="none">
            <a:spAutoFit/>
          </a:bodyPr>
          <a:lstStyle/>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服務內容重質不重量</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重視服務活動共同規劃從中學習成長</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強調社友參與服務除了出錢更要出力</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鼓勵寶眷擔任志工，增加寶眷公益認同感</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拍攝年度服務紀錄短片</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服務範圍由淺入深</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尋找長期服務標的</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endParaRPr lang="en-US" altLang="zh-TW" dirty="0">
              <a:solidFill>
                <a:srgbClr val="E6E5D8">
                  <a:lumMod val="1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p:txBody>
      </p:sp>
      <p:sp>
        <p:nvSpPr>
          <p:cNvPr id="3" name="文字方塊 2"/>
          <p:cNvSpPr txBox="1"/>
          <p:nvPr/>
        </p:nvSpPr>
        <p:spPr>
          <a:xfrm>
            <a:off x="2627784" y="476672"/>
            <a:ext cx="3704352" cy="523220"/>
          </a:xfrm>
          <a:prstGeom prst="rect">
            <a:avLst/>
          </a:prstGeom>
          <a:noFill/>
        </p:spPr>
        <p:txBody>
          <a:bodyPr wrap="square">
            <a:spAutoFit/>
          </a:bodyPr>
          <a:lstStyle/>
          <a:p>
            <a:pPr algn="ctr">
              <a:defRPr/>
            </a:pPr>
            <a:r>
              <a:rPr lang="zh-TW" altLang="en-US" sz="2800" b="1" dirty="0" smtClean="0">
                <a:solidFill>
                  <a:srgbClr val="E6E5D8">
                    <a:lumMod val="10000"/>
                  </a:srgbClr>
                </a:solidFill>
                <a:latin typeface="標楷體" pitchFamily="65" charset="-120"/>
                <a:ea typeface="標楷體" pitchFamily="65" charset="-120"/>
                <a:cs typeface="+mn-cs"/>
              </a:rPr>
              <a:t>服務</a:t>
            </a:r>
            <a:r>
              <a:rPr lang="zh-TW" altLang="en-US" sz="2800" b="1" dirty="0">
                <a:solidFill>
                  <a:srgbClr val="E6E5D8">
                    <a:lumMod val="10000"/>
                  </a:srgbClr>
                </a:solidFill>
                <a:latin typeface="標楷體" pitchFamily="65" charset="-120"/>
                <a:ea typeface="標楷體" pitchFamily="65" charset="-120"/>
                <a:cs typeface="+mn-cs"/>
              </a:rPr>
              <a:t>計畫的考量重點</a:t>
            </a: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81200" y="515938"/>
            <a:ext cx="4800600" cy="461962"/>
          </a:xfrm>
          <a:prstGeom prst="rect">
            <a:avLst/>
          </a:prstGeom>
        </p:spPr>
        <p:txBody>
          <a:bodyPr wrap="none">
            <a:spAutoFit/>
          </a:bodyPr>
          <a:lstStyle/>
          <a:p>
            <a:pPr>
              <a:defRPr/>
            </a:pPr>
            <a:r>
              <a:rPr lang="zh-TW" altLang="en-US" b="1" dirty="0">
                <a:solidFill>
                  <a:schemeClr val="bg2">
                    <a:lumMod val="10000"/>
                  </a:schemeClr>
                </a:solidFill>
                <a:latin typeface="微軟正黑體" panose="020B0604030504040204" pitchFamily="34" charset="-120"/>
                <a:ea typeface="微軟正黑體" panose="020B0604030504040204" pitchFamily="34" charset="-120"/>
              </a:rPr>
              <a:t>天使心一日志工家庭服務計畫緣起</a:t>
            </a:r>
            <a:endParaRPr lang="zh-TW" altLang="en-US" b="1" dirty="0"/>
          </a:p>
        </p:txBody>
      </p:sp>
      <p:sp>
        <p:nvSpPr>
          <p:cNvPr id="3" name="矩形 2"/>
          <p:cNvSpPr/>
          <p:nvPr/>
        </p:nvSpPr>
        <p:spPr>
          <a:xfrm>
            <a:off x="76200" y="1600200"/>
            <a:ext cx="5791200" cy="4041775"/>
          </a:xfrm>
          <a:prstGeom prst="rect">
            <a:avLst/>
          </a:prstGeom>
        </p:spPr>
        <p:txBody>
          <a:bodyPr>
            <a:spAutoFit/>
          </a:bodyPr>
          <a:lstStyle/>
          <a:p>
            <a:pPr algn="just">
              <a:lnSpc>
                <a:spcPts val="2800"/>
              </a:lnSpc>
              <a:defRPr/>
            </a:pPr>
            <a:endParaRPr lang="en-US" altLang="zh-TW" sz="2000" dirty="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gn="just">
              <a:lnSpc>
                <a:spcPts val="2800"/>
              </a:lnSpc>
              <a:buFont typeface="Wingdings" panose="05000000000000000000" pitchFamily="2" charset="2"/>
              <a:buChar char="n"/>
              <a:defRPr/>
            </a:pP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於</a:t>
            </a:r>
            <a:r>
              <a:rPr lang="en-US"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2012</a:t>
            </a: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年底開始與天使心家族福利基金會接觸，經</a:t>
            </a: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多</a:t>
            </a: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次交流後對於基金會的奉獻深感佩服</a:t>
            </a: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a:t>
            </a:r>
            <a:endParaRPr lang="en-US" altLang="zh-TW" sz="2000" b="1" dirty="0">
              <a:solidFill>
                <a:schemeClr val="bg2">
                  <a:lumMod val="10000"/>
                </a:schemeClr>
              </a:solidFill>
              <a:latin typeface="標楷體" pitchFamily="65" charset="-120"/>
              <a:ea typeface="標楷體" pitchFamily="65" charset="-120"/>
              <a:cs typeface="Times New Roman" panose="02020603050405020304" pitchFamily="18" charset="0"/>
            </a:endParaRPr>
          </a:p>
          <a:p>
            <a:pPr algn="just">
              <a:lnSpc>
                <a:spcPts val="2800"/>
              </a:lnSpc>
              <a:defRPr/>
            </a:pPr>
            <a:endParaRPr lang="en-US" altLang="zh-TW" sz="2000" b="1" dirty="0">
              <a:solidFill>
                <a:schemeClr val="bg2">
                  <a:lumMod val="10000"/>
                </a:schemeClr>
              </a:solidFill>
              <a:latin typeface="標楷體" pitchFamily="65" charset="-120"/>
              <a:ea typeface="標楷體" pitchFamily="65" charset="-120"/>
              <a:cs typeface="Times New Roman" panose="02020603050405020304" pitchFamily="18" charset="0"/>
            </a:endParaRPr>
          </a:p>
          <a:p>
            <a:pPr marL="342900" indent="-342900" algn="just">
              <a:lnSpc>
                <a:spcPts val="2800"/>
              </a:lnSpc>
              <a:buFont typeface="Wingdings" panose="05000000000000000000" pitchFamily="2" charset="2"/>
              <a:buChar char="n"/>
              <a:defRPr/>
            </a:pP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社會福利資源多偏重於身心障礙者本身，對於身心障礙者的父母給予關照相對不足</a:t>
            </a: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a:t>
            </a: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認同</a:t>
            </a: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該</a:t>
            </a: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基金</a:t>
            </a: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會</a:t>
            </a: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a:t>
            </a:r>
            <a:r>
              <a:rPr lang="zh-TW" altLang="zh-TW" sz="2000" b="1" dirty="0">
                <a:solidFill>
                  <a:srgbClr val="FF0000"/>
                </a:solidFill>
                <a:latin typeface="標楷體" pitchFamily="65" charset="-120"/>
                <a:ea typeface="標楷體" pitchFamily="65" charset="-120"/>
                <a:cs typeface="Times New Roman" panose="02020603050405020304" pitchFamily="18" charset="0"/>
              </a:rPr>
              <a:t>父母先走出來，孩子才有希望</a:t>
            </a: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」的服務宗旨</a:t>
            </a: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a:t>
            </a:r>
            <a:endParaRPr lang="en-US" altLang="zh-TW" sz="2000" b="1" dirty="0">
              <a:solidFill>
                <a:schemeClr val="bg2">
                  <a:lumMod val="10000"/>
                </a:schemeClr>
              </a:solidFill>
              <a:latin typeface="標楷體" pitchFamily="65" charset="-120"/>
              <a:ea typeface="標楷體" pitchFamily="65" charset="-120"/>
              <a:cs typeface="Times New Roman" panose="02020603050405020304" pitchFamily="18" charset="0"/>
            </a:endParaRPr>
          </a:p>
          <a:p>
            <a:pPr marL="342900" indent="-342900" algn="just">
              <a:lnSpc>
                <a:spcPts val="2800"/>
              </a:lnSpc>
              <a:buFont typeface="Wingdings" panose="05000000000000000000" pitchFamily="2" charset="2"/>
              <a:buChar char="n"/>
              <a:defRPr/>
            </a:pPr>
            <a:endParaRPr lang="en-US" altLang="zh-TW" sz="2000" b="1" dirty="0">
              <a:solidFill>
                <a:schemeClr val="bg2">
                  <a:lumMod val="10000"/>
                </a:schemeClr>
              </a:solidFill>
              <a:latin typeface="標楷體" pitchFamily="65" charset="-120"/>
              <a:ea typeface="標楷體" pitchFamily="65" charset="-120"/>
              <a:cs typeface="Times New Roman" panose="02020603050405020304" pitchFamily="18" charset="0"/>
            </a:endParaRPr>
          </a:p>
          <a:p>
            <a:pPr marL="342900" indent="-342900" algn="just">
              <a:lnSpc>
                <a:spcPts val="2800"/>
              </a:lnSpc>
              <a:buFont typeface="Wingdings" panose="05000000000000000000" pitchFamily="2" charset="2"/>
              <a:buChar char="n"/>
              <a:defRPr/>
            </a:pP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傾全社之力，以天使心名義陪伴愛奇兒擔任一日志工，與愛奇兒家庭共享天倫，傳遞幸福。</a:t>
            </a:r>
            <a:endParaRPr lang="zh-TW" altLang="en-US" sz="2000" b="1" dirty="0">
              <a:solidFill>
                <a:schemeClr val="bg2">
                  <a:lumMod val="10000"/>
                </a:schemeClr>
              </a:solidFill>
              <a:latin typeface="標楷體" pitchFamily="65" charset="-120"/>
              <a:ea typeface="標楷體" pitchFamily="65" charset="-120"/>
            </a:endParaRPr>
          </a:p>
        </p:txBody>
      </p:sp>
      <p:pic>
        <p:nvPicPr>
          <p:cNvPr id="4" name="圖片 3" descr="20131026-_MG_6121.JPG"/>
          <p:cNvPicPr/>
          <p:nvPr/>
        </p:nvPicPr>
        <p:blipFill>
          <a:blip r:embed="rId3"/>
          <a:stretch>
            <a:fillRect/>
          </a:stretch>
        </p:blipFill>
        <p:spPr>
          <a:xfrm>
            <a:off x="6019800" y="1600200"/>
            <a:ext cx="2895600" cy="4303713"/>
          </a:xfrm>
          <a:prstGeom prst="rect">
            <a:avLst/>
          </a:prstGeom>
          <a:effectLst>
            <a:outerShdw blurRad="50800" dist="38100" algn="l" rotWithShape="0">
              <a:prstClr val="black">
                <a:alpha val="40000"/>
              </a:prstClr>
            </a:outerShdw>
          </a:effectLst>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09800" y="515938"/>
            <a:ext cx="3878263" cy="461962"/>
          </a:xfrm>
          <a:prstGeom prst="rect">
            <a:avLst/>
          </a:prstGeom>
        </p:spPr>
        <p:txBody>
          <a:bodyPr wrap="none">
            <a:spAutoFit/>
          </a:bodyPr>
          <a:lstStyle/>
          <a:p>
            <a:pPr>
              <a:defRPr/>
            </a:pPr>
            <a:r>
              <a:rPr lang="zh-TW" altLang="en-US" b="1" dirty="0">
                <a:solidFill>
                  <a:schemeClr val="bg2">
                    <a:lumMod val="10000"/>
                  </a:schemeClr>
                </a:solidFill>
                <a:latin typeface="微軟正黑體" panose="020B0604030504040204" pitchFamily="34" charset="-120"/>
                <a:ea typeface="微軟正黑體" panose="020B0604030504040204" pitchFamily="34" charset="-120"/>
              </a:rPr>
              <a:t>計畫初期所遭遇的各種挑戰</a:t>
            </a:r>
            <a:endParaRPr lang="zh-TW" altLang="en-US" b="1" dirty="0"/>
          </a:p>
        </p:txBody>
      </p:sp>
      <p:sp>
        <p:nvSpPr>
          <p:cNvPr id="4" name="文字方塊 3"/>
          <p:cNvSpPr txBox="1"/>
          <p:nvPr/>
        </p:nvSpPr>
        <p:spPr>
          <a:xfrm>
            <a:off x="1600200" y="1143000"/>
            <a:ext cx="6237288" cy="5170488"/>
          </a:xfrm>
          <a:prstGeom prst="rect">
            <a:avLst/>
          </a:prstGeom>
          <a:noFill/>
        </p:spPr>
        <p:txBody>
          <a:bodyPr wrap="none">
            <a:spAutoFit/>
          </a:bodyPr>
          <a:lstStyle/>
          <a:p>
            <a:pPr marL="457200" indent="-457200" eaLnBrk="1" hangingPunct="1">
              <a:lnSpc>
                <a:spcPts val="3600"/>
              </a:lnSpc>
              <a:buFont typeface="+mj-lt"/>
              <a:buAutoNum type="arabicPeriod"/>
              <a:defRPr/>
            </a:pPr>
            <a:r>
              <a:rPr lang="zh-TW" altLang="en-US"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活動預算不足以支應活動所需，如何解決</a:t>
            </a:r>
            <a:r>
              <a:rPr lang="en-US" altLang="zh-TW"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尋求分區各社聯名贊助支持</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與基金會協調刪減非必要之預算開支</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eaLnBrk="1" hangingPunct="1">
              <a:lnSpc>
                <a:spcPts val="3600"/>
              </a:lnSpc>
              <a:buFont typeface="+mj-lt"/>
              <a:buAutoNum type="arabicPeriod"/>
              <a:defRPr/>
            </a:pPr>
            <a:r>
              <a:rPr lang="zh-TW" altLang="en-US"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所需志工數量較多</a:t>
            </a:r>
            <a:r>
              <a:rPr lang="en-US" altLang="zh-TW"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(50~60</a:t>
            </a:r>
            <a:r>
              <a:rPr lang="zh-TW" altLang="en-US"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a:t>
            </a:r>
            <a:r>
              <a:rPr lang="en-US" altLang="zh-TW"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，如何招募</a:t>
            </a:r>
            <a:r>
              <a:rPr lang="en-US" altLang="zh-TW"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透過說明與宣傳引導社友認同擔任志工</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邀請寶眷與朋友一同參與</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邀請基金會執行長蒞社演講</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eaLnBrk="1" hangingPunct="1">
              <a:lnSpc>
                <a:spcPts val="3600"/>
              </a:lnSpc>
              <a:buFont typeface="+mj-lt"/>
              <a:buAutoNum type="arabicPeriod"/>
              <a:defRPr/>
            </a:pPr>
            <a:r>
              <a:rPr lang="zh-TW" altLang="en-US"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社友缺乏照顧身心障礙孩童的實際經驗怎麼辦</a:t>
            </a:r>
            <a:r>
              <a:rPr lang="en-US" altLang="zh-TW"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透過基金會實績影片以增加對服務內容的認識</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舉辦行前志工教育訓練，體驗身心障礙者的行為與不便</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邀請身心障礙者家長現身說法，分享心路歷程與照護經驗</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地區年度活動重點</a:t>
            </a:r>
            <a:endParaRPr lang="zh-TW" altLang="en-US" sz="4000" dirty="0">
              <a:latin typeface="標楷體" pitchFamily="65" charset="-120"/>
              <a:ea typeface="標楷體" pitchFamily="65" charset="-120"/>
            </a:endParaRPr>
          </a:p>
        </p:txBody>
      </p:sp>
      <p:sp>
        <p:nvSpPr>
          <p:cNvPr id="3" name="內容版面配置區 2"/>
          <p:cNvSpPr>
            <a:spLocks noGrp="1"/>
          </p:cNvSpPr>
          <p:nvPr>
            <p:ph idx="1"/>
          </p:nvPr>
        </p:nvSpPr>
        <p:spPr>
          <a:xfrm>
            <a:off x="395536" y="1584176"/>
            <a:ext cx="8604448" cy="4581128"/>
          </a:xfrm>
        </p:spPr>
        <p:txBody>
          <a:bodyPr/>
          <a:lstStyle/>
          <a:p>
            <a:pPr marL="0" indent="0"/>
            <a:r>
              <a:rPr lang="zh-TW" altLang="en-US" sz="2800" b="1" dirty="0" smtClean="0">
                <a:solidFill>
                  <a:schemeClr val="tx2"/>
                </a:solidFill>
                <a:latin typeface="標楷體" pitchFamily="65" charset="-120"/>
                <a:ea typeface="標楷體" pitchFamily="65" charset="-120"/>
              </a:rPr>
              <a:t>地區</a:t>
            </a:r>
            <a:r>
              <a:rPr lang="zh-TW" altLang="zh-TW" sz="2800" b="1" dirty="0" smtClean="0">
                <a:solidFill>
                  <a:schemeClr val="tx2"/>
                </a:solidFill>
                <a:latin typeface="標楷體" pitchFamily="65" charset="-120"/>
                <a:ea typeface="標楷體" pitchFamily="65" charset="-120"/>
              </a:rPr>
              <a:t>扶輪日</a:t>
            </a:r>
            <a:r>
              <a:rPr lang="zh-TW" altLang="en-US" sz="2800" b="1" dirty="0" smtClean="0">
                <a:solidFill>
                  <a:schemeClr val="tx2"/>
                </a:solidFill>
                <a:latin typeface="標楷體" pitchFamily="65" charset="-120"/>
                <a:ea typeface="標楷體" pitchFamily="65" charset="-120"/>
              </a:rPr>
              <a:t>   </a:t>
            </a:r>
            <a:r>
              <a:rPr lang="en-US" altLang="zh-TW" sz="2800" b="1" dirty="0" smtClean="0">
                <a:solidFill>
                  <a:srgbClr val="FF0000"/>
                </a:solidFill>
                <a:latin typeface="+mn-lt"/>
                <a:ea typeface="標楷體" pitchFamily="65" charset="-120"/>
              </a:rPr>
              <a:t>2014.08.17</a:t>
            </a:r>
            <a:r>
              <a:rPr lang="zh-TW" altLang="en-US" sz="2800" b="1" dirty="0" smtClean="0">
                <a:solidFill>
                  <a:schemeClr val="tx2"/>
                </a:solidFill>
                <a:latin typeface="標楷體" pitchFamily="65" charset="-120"/>
                <a:ea typeface="標楷體" pitchFamily="65" charset="-120"/>
              </a:rPr>
              <a:t> </a:t>
            </a:r>
            <a:r>
              <a:rPr lang="zh-TW" altLang="en-US" sz="2800" b="1" dirty="0" smtClean="0">
                <a:solidFill>
                  <a:srgbClr val="FF0000"/>
                </a:solidFill>
                <a:latin typeface="標楷體" pitchFamily="65" charset="-120"/>
                <a:ea typeface="標楷體" pitchFamily="65" charset="-120"/>
              </a:rPr>
              <a:t>新北市政府廣場</a:t>
            </a:r>
            <a:endParaRPr lang="en-US" altLang="zh-TW" sz="2800" b="1" dirty="0" smtClean="0">
              <a:solidFill>
                <a:srgbClr val="FF0000"/>
              </a:solidFill>
              <a:latin typeface="標楷體" pitchFamily="65" charset="-120"/>
              <a:ea typeface="標楷體" pitchFamily="65" charset="-120"/>
            </a:endParaRPr>
          </a:p>
          <a:p>
            <a:pPr marL="0" lvl="0" indent="0"/>
            <a:r>
              <a:rPr lang="en-US" altLang="zh-TW" sz="2800" b="1" dirty="0" smtClean="0">
                <a:solidFill>
                  <a:srgbClr val="00246C"/>
                </a:solidFill>
                <a:latin typeface="Calibri"/>
                <a:ea typeface="標楷體" pitchFamily="65" charset="-120"/>
              </a:rPr>
              <a:t>End Polio </a:t>
            </a:r>
            <a:r>
              <a:rPr lang="zh-TW" altLang="en-US" sz="2800" b="1" dirty="0" smtClean="0">
                <a:solidFill>
                  <a:srgbClr val="00246C"/>
                </a:solidFill>
                <a:latin typeface="Calibri"/>
                <a:ea typeface="標楷體" pitchFamily="65" charset="-120"/>
              </a:rPr>
              <a:t>晚會  </a:t>
            </a:r>
            <a:r>
              <a:rPr lang="en-US" altLang="zh-TW" sz="2800" b="1" dirty="0" smtClean="0">
                <a:solidFill>
                  <a:srgbClr val="FF0000"/>
                </a:solidFill>
                <a:latin typeface="Calibri"/>
                <a:ea typeface="標楷體" pitchFamily="65" charset="-120"/>
              </a:rPr>
              <a:t>2014.10.24 </a:t>
            </a:r>
            <a:r>
              <a:rPr lang="zh-TW" altLang="en-US" sz="2800" b="1" dirty="0" smtClean="0">
                <a:solidFill>
                  <a:srgbClr val="FF0000"/>
                </a:solidFill>
                <a:latin typeface="Calibri"/>
                <a:ea typeface="標楷體" pitchFamily="65" charset="-120"/>
              </a:rPr>
              <a:t>台北市自由廣場</a:t>
            </a:r>
            <a:endParaRPr lang="en-US" altLang="zh-TW" sz="2800" b="1" dirty="0" smtClean="0">
              <a:solidFill>
                <a:srgbClr val="FF0000"/>
              </a:solidFill>
              <a:latin typeface="Calibri"/>
              <a:ea typeface="標楷體" pitchFamily="65" charset="-120"/>
            </a:endParaRPr>
          </a:p>
          <a:p>
            <a:pPr marL="0" indent="0"/>
            <a:r>
              <a:rPr lang="zh-TW" altLang="en-US" sz="2800" b="1" dirty="0" smtClean="0">
                <a:solidFill>
                  <a:schemeClr val="tx2"/>
                </a:solidFill>
                <a:ea typeface="標楷體" pitchFamily="65" charset="-120"/>
              </a:rPr>
              <a:t>世界社區服務 </a:t>
            </a:r>
            <a:r>
              <a:rPr lang="zh-TW" altLang="en-US" sz="2800" b="1" dirty="0" smtClean="0">
                <a:solidFill>
                  <a:schemeClr val="tx2"/>
                </a:solidFill>
                <a:latin typeface="+mn-lt"/>
                <a:ea typeface="標楷體" pitchFamily="65" charset="-120"/>
              </a:rPr>
              <a:t>  </a:t>
            </a:r>
            <a:r>
              <a:rPr lang="en-US" altLang="zh-TW" sz="2800" b="1" dirty="0" smtClean="0">
                <a:solidFill>
                  <a:srgbClr val="FF0000"/>
                </a:solidFill>
                <a:latin typeface="Calibri" pitchFamily="34" charset="0"/>
                <a:ea typeface="標楷體" pitchFamily="65" charset="-120"/>
              </a:rPr>
              <a:t>2014.09.19-24 </a:t>
            </a:r>
            <a:r>
              <a:rPr lang="zh-TW" altLang="en-US" sz="2800" b="1" dirty="0" smtClean="0">
                <a:solidFill>
                  <a:srgbClr val="FF0000"/>
                </a:solidFill>
                <a:latin typeface="Calibri" pitchFamily="34" charset="0"/>
                <a:ea typeface="標楷體" pitchFamily="65" charset="-120"/>
              </a:rPr>
              <a:t>外蒙古參訪行程</a:t>
            </a:r>
            <a:r>
              <a:rPr lang="en-US" altLang="zh-TW" sz="2800" b="1" dirty="0" smtClean="0">
                <a:solidFill>
                  <a:srgbClr val="FF0000"/>
                </a:solidFill>
                <a:latin typeface="Calibri" pitchFamily="34" charset="0"/>
                <a:ea typeface="標楷體" pitchFamily="65" charset="-120"/>
              </a:rPr>
              <a:t> </a:t>
            </a:r>
            <a:r>
              <a:rPr lang="en-US" altLang="zh-TW" sz="2800" b="1" dirty="0" smtClean="0">
                <a:solidFill>
                  <a:srgbClr val="FF0000"/>
                </a:solidFill>
                <a:ea typeface="標楷體" pitchFamily="65" charset="-120"/>
              </a:rPr>
              <a:t> </a:t>
            </a:r>
          </a:p>
          <a:p>
            <a:pPr marL="0" indent="0"/>
            <a:r>
              <a:rPr lang="zh-TW" altLang="en-US" sz="2800" b="1" dirty="0" smtClean="0">
                <a:solidFill>
                  <a:schemeClr val="tx2"/>
                </a:solidFill>
                <a:ea typeface="標楷體" pitchFamily="65" charset="-120"/>
              </a:rPr>
              <a:t>新世代服務       </a:t>
            </a:r>
            <a:r>
              <a:rPr lang="en-US" altLang="zh-TW" sz="2800" b="1" dirty="0" smtClean="0">
                <a:solidFill>
                  <a:srgbClr val="FF0000"/>
                </a:solidFill>
                <a:latin typeface="+mn-lt"/>
                <a:ea typeface="標楷體" pitchFamily="65" charset="-120"/>
              </a:rPr>
              <a:t>2014.12.14 </a:t>
            </a:r>
            <a:r>
              <a:rPr lang="en-US" altLang="zh-TW" sz="2800" b="1" dirty="0" smtClean="0">
                <a:solidFill>
                  <a:srgbClr val="FF0000"/>
                </a:solidFill>
                <a:ea typeface="標楷體" pitchFamily="65" charset="-120"/>
              </a:rPr>
              <a:t> </a:t>
            </a:r>
            <a:r>
              <a:rPr lang="zh-TW" altLang="en-US" sz="2800" b="1" dirty="0" smtClean="0">
                <a:solidFill>
                  <a:srgbClr val="FF0000"/>
                </a:solidFill>
                <a:ea typeface="標楷體" pitchFamily="65" charset="-120"/>
              </a:rPr>
              <a:t>地區成年禮 </a:t>
            </a:r>
            <a:endParaRPr lang="en-US" altLang="zh-TW" sz="2800" b="1" dirty="0" smtClean="0">
              <a:solidFill>
                <a:srgbClr val="FF0000"/>
              </a:solidFill>
              <a:ea typeface="標楷體" pitchFamily="65" charset="-120"/>
            </a:endParaRPr>
          </a:p>
          <a:p>
            <a:pPr marL="0" indent="0"/>
            <a:r>
              <a:rPr lang="zh-TW" altLang="en-US" sz="2800" b="1" dirty="0" smtClean="0">
                <a:solidFill>
                  <a:schemeClr val="tx2"/>
                </a:solidFill>
                <a:ea typeface="標楷體" pitchFamily="65" charset="-120"/>
              </a:rPr>
              <a:t>光耀扶輪年會   </a:t>
            </a:r>
            <a:r>
              <a:rPr lang="en-US" altLang="zh-TW" sz="2800" b="1" dirty="0" smtClean="0">
                <a:solidFill>
                  <a:srgbClr val="FF0000"/>
                </a:solidFill>
                <a:latin typeface="+mn-lt"/>
                <a:ea typeface="標楷體" pitchFamily="65" charset="-120"/>
              </a:rPr>
              <a:t>2015.04.18-19</a:t>
            </a:r>
            <a:r>
              <a:rPr lang="en-US" altLang="zh-TW" sz="2800" b="1" dirty="0" smtClean="0">
                <a:solidFill>
                  <a:srgbClr val="FF0000"/>
                </a:solidFill>
                <a:ea typeface="標楷體" pitchFamily="65" charset="-120"/>
              </a:rPr>
              <a:t> </a:t>
            </a:r>
            <a:r>
              <a:rPr lang="zh-TW" altLang="en-US" sz="2800" b="1" dirty="0" smtClean="0">
                <a:solidFill>
                  <a:srgbClr val="FF0000"/>
                </a:solidFill>
                <a:ea typeface="標楷體" pitchFamily="65" charset="-120"/>
              </a:rPr>
              <a:t>五股工商展覽中心</a:t>
            </a:r>
            <a:r>
              <a:rPr lang="zh-TW" altLang="en-US" sz="2800" b="1" dirty="0" smtClean="0">
                <a:solidFill>
                  <a:schemeClr val="tx2"/>
                </a:solidFill>
                <a:ea typeface="標楷體" pitchFamily="65" charset="-120"/>
              </a:rPr>
              <a:t>  </a:t>
            </a:r>
            <a:endParaRPr lang="en-US" altLang="zh-TW" sz="2800" b="1" dirty="0" smtClean="0">
              <a:solidFill>
                <a:schemeClr val="tx2"/>
              </a:solidFill>
              <a:ea typeface="標楷體" pitchFamily="65" charset="-120"/>
            </a:endParaRPr>
          </a:p>
          <a:p>
            <a:pPr marL="0" indent="0"/>
            <a:r>
              <a:rPr lang="zh-TW" altLang="en-US" sz="2800" b="1" dirty="0" smtClean="0">
                <a:solidFill>
                  <a:schemeClr val="tx2"/>
                </a:solidFill>
                <a:ea typeface="標楷體" pitchFamily="65" charset="-120"/>
              </a:rPr>
              <a:t>聖保羅年會       </a:t>
            </a:r>
            <a:r>
              <a:rPr lang="en-US" altLang="zh-TW" sz="2800" b="1" dirty="0" smtClean="0">
                <a:solidFill>
                  <a:srgbClr val="FF0000"/>
                </a:solidFill>
                <a:latin typeface="+mn-lt"/>
                <a:ea typeface="標楷體" pitchFamily="65" charset="-120"/>
              </a:rPr>
              <a:t>2015.6.6-9 </a:t>
            </a:r>
            <a:r>
              <a:rPr lang="en-US" altLang="zh-TW" sz="2800" b="1" dirty="0" smtClean="0">
                <a:solidFill>
                  <a:srgbClr val="FF0000"/>
                </a:solidFill>
                <a:ea typeface="標楷體" pitchFamily="65" charset="-120"/>
              </a:rPr>
              <a:t> </a:t>
            </a:r>
            <a:r>
              <a:rPr lang="zh-TW" altLang="en-US" sz="2800" b="1" dirty="0" smtClean="0">
                <a:solidFill>
                  <a:schemeClr val="tx2"/>
                </a:solidFill>
                <a:ea typeface="標楷體" pitchFamily="65" charset="-120"/>
              </a:rPr>
              <a:t>助註冊人數 </a:t>
            </a:r>
            <a:r>
              <a:rPr lang="en-US" altLang="zh-TW" sz="2800" b="1" dirty="0" smtClean="0">
                <a:solidFill>
                  <a:schemeClr val="tx2"/>
                </a:solidFill>
                <a:ea typeface="標楷體" pitchFamily="65" charset="-120"/>
              </a:rPr>
              <a:t>300</a:t>
            </a:r>
          </a:p>
          <a:p>
            <a:pPr marL="0" indent="0">
              <a:buNone/>
            </a:pPr>
            <a:r>
              <a:rPr lang="en-US" altLang="zh-TW" sz="2800" b="1" dirty="0" smtClean="0">
                <a:solidFill>
                  <a:schemeClr val="tx2"/>
                </a:solidFill>
                <a:ea typeface="標楷體" pitchFamily="65" charset="-120"/>
              </a:rPr>
              <a:t> (</a:t>
            </a:r>
            <a:r>
              <a:rPr lang="zh-TW" altLang="en-US" sz="2800" b="1" dirty="0" smtClean="0">
                <a:solidFill>
                  <a:schemeClr val="tx2"/>
                </a:solidFill>
                <a:ea typeface="標楷體" pitchFamily="65" charset="-120"/>
              </a:rPr>
              <a:t>各分區</a:t>
            </a:r>
            <a:r>
              <a:rPr lang="en-US" altLang="zh-TW" sz="2800" b="1" dirty="0" smtClean="0">
                <a:solidFill>
                  <a:schemeClr val="tx2"/>
                </a:solidFill>
                <a:ea typeface="標楷體" pitchFamily="65" charset="-120"/>
              </a:rPr>
              <a:t>10</a:t>
            </a:r>
            <a:r>
              <a:rPr lang="zh-TW" altLang="en-US" sz="2800" b="1" dirty="0" smtClean="0">
                <a:solidFill>
                  <a:schemeClr val="tx2"/>
                </a:solidFill>
                <a:ea typeface="標楷體" pitchFamily="65" charset="-120"/>
              </a:rPr>
              <a:t>月底完成統一註冊</a:t>
            </a:r>
            <a:r>
              <a:rPr lang="en-US" altLang="zh-TW" sz="2800" b="1" dirty="0" smtClean="0">
                <a:solidFill>
                  <a:schemeClr val="tx2"/>
                </a:solidFill>
                <a:ea typeface="標楷體" pitchFamily="65" charset="-120"/>
              </a:rPr>
              <a:t>30</a:t>
            </a:r>
            <a:r>
              <a:rPr lang="zh-TW" altLang="en-US" sz="2800" b="1" dirty="0" smtClean="0">
                <a:solidFill>
                  <a:schemeClr val="tx2"/>
                </a:solidFill>
                <a:ea typeface="標楷體" pitchFamily="65" charset="-120"/>
              </a:rPr>
              <a:t>人</a:t>
            </a:r>
            <a:r>
              <a:rPr lang="en-US" altLang="zh-TW" sz="2800" b="1" dirty="0" smtClean="0">
                <a:solidFill>
                  <a:schemeClr val="tx2"/>
                </a:solidFill>
                <a:ea typeface="標楷體" pitchFamily="65" charset="-120"/>
              </a:rPr>
              <a:t>/</a:t>
            </a:r>
            <a:r>
              <a:rPr lang="zh-TW" altLang="en-US" sz="2800" b="1" dirty="0" smtClean="0">
                <a:solidFill>
                  <a:schemeClr val="tx2"/>
                </a:solidFill>
                <a:ea typeface="標楷體" pitchFamily="65" charset="-120"/>
              </a:rPr>
              <a:t>成行方式</a:t>
            </a:r>
            <a:r>
              <a:rPr lang="en-US" altLang="zh-TW" sz="2800" b="1" dirty="0" smtClean="0">
                <a:solidFill>
                  <a:schemeClr val="tx2"/>
                </a:solidFill>
                <a:ea typeface="標楷體" pitchFamily="65" charset="-120"/>
              </a:rPr>
              <a:t>)</a:t>
            </a:r>
          </a:p>
          <a:p>
            <a:pPr marL="0" indent="0">
              <a:buNone/>
            </a:pPr>
            <a:endParaRPr lang="en-US" altLang="zh-TW" sz="2800" b="1" dirty="0" smtClean="0">
              <a:solidFill>
                <a:srgbClr val="FF0000"/>
              </a:solidFill>
              <a:ea typeface="標楷體" pitchFamily="65" charset="-120"/>
            </a:endParaRPr>
          </a:p>
          <a:p>
            <a:pPr marL="0" indent="0">
              <a:buNone/>
            </a:pPr>
            <a:endParaRPr lang="zh-TW" altLang="en-US" sz="2400" dirty="0">
              <a:latin typeface="標楷體" pitchFamily="65" charset="-120"/>
              <a:ea typeface="標楷體" pitchFamily="65" charset="-120"/>
            </a:endParaRPr>
          </a:p>
        </p:txBody>
      </p:sp>
      <p:pic>
        <p:nvPicPr>
          <p:cNvPr id="14338" name="Picture 2"/>
          <p:cNvPicPr>
            <a:picLocks noChangeAspect="1" noChangeArrowheads="1"/>
          </p:cNvPicPr>
          <p:nvPr/>
        </p:nvPicPr>
        <p:blipFill>
          <a:blip r:embed="rId2"/>
          <a:srcRect/>
          <a:stretch>
            <a:fillRect/>
          </a:stretch>
        </p:blipFill>
        <p:spPr bwMode="auto">
          <a:xfrm>
            <a:off x="144463" y="6237684"/>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地區年度活動重點</a:t>
            </a:r>
            <a:endParaRPr lang="zh-TW" altLang="en-US" sz="4000" dirty="0">
              <a:latin typeface="標楷體" pitchFamily="65" charset="-120"/>
              <a:ea typeface="標楷體" pitchFamily="65" charset="-120"/>
            </a:endParaRPr>
          </a:p>
        </p:txBody>
      </p:sp>
      <p:sp>
        <p:nvSpPr>
          <p:cNvPr id="3" name="內容版面配置區 2"/>
          <p:cNvSpPr>
            <a:spLocks noGrp="1"/>
          </p:cNvSpPr>
          <p:nvPr>
            <p:ph idx="1"/>
          </p:nvPr>
        </p:nvSpPr>
        <p:spPr>
          <a:xfrm>
            <a:off x="179512" y="1484784"/>
            <a:ext cx="8964488" cy="5112568"/>
          </a:xfrm>
        </p:spPr>
        <p:txBody>
          <a:bodyPr/>
          <a:lstStyle/>
          <a:p>
            <a:pPr marL="0" indent="0"/>
            <a:r>
              <a:rPr lang="zh-TW" altLang="en-US" sz="3200" b="1" dirty="0" smtClean="0">
                <a:solidFill>
                  <a:schemeClr val="tx2"/>
                </a:solidFill>
                <a:latin typeface="標楷體" pitchFamily="65" charset="-120"/>
                <a:ea typeface="標楷體" pitchFamily="65" charset="-120"/>
              </a:rPr>
              <a:t>地區全球獎助金計劃</a:t>
            </a:r>
            <a:endParaRPr lang="en-US" altLang="zh-TW" sz="3200" b="1" dirty="0" smtClean="0">
              <a:solidFill>
                <a:schemeClr val="tx2"/>
              </a:solidFill>
              <a:latin typeface="標楷體" pitchFamily="65" charset="-120"/>
              <a:ea typeface="標楷體" pitchFamily="65" charset="-120"/>
            </a:endParaRPr>
          </a:p>
          <a:p>
            <a:pPr marL="0" indent="0">
              <a:buNone/>
            </a:pPr>
            <a:r>
              <a:rPr lang="zh-TW" altLang="en-US" sz="3200" b="1" dirty="0" smtClean="0">
                <a:solidFill>
                  <a:schemeClr val="tx2"/>
                </a:solidFill>
                <a:latin typeface="標楷體" pitchFamily="65" charset="-120"/>
                <a:ea typeface="標楷體" pitchFamily="65" charset="-120"/>
              </a:rPr>
              <a:t>  外蒙古口腔公共衛生建立與</a:t>
            </a:r>
            <a:r>
              <a:rPr lang="en-US" altLang="zh-TW" sz="3200" b="1" dirty="0" smtClean="0">
                <a:solidFill>
                  <a:schemeClr val="tx2"/>
                </a:solidFill>
                <a:ea typeface="標楷體" pitchFamily="65" charset="-120"/>
              </a:rPr>
              <a:t>VTT-</a:t>
            </a:r>
            <a:r>
              <a:rPr lang="zh-TW" altLang="en-US" sz="3200" b="1" dirty="0" smtClean="0">
                <a:solidFill>
                  <a:schemeClr val="tx2"/>
                </a:solidFill>
                <a:ea typeface="標楷體" pitchFamily="65" charset="-120"/>
              </a:rPr>
              <a:t>現金指定配合</a:t>
            </a:r>
            <a:endParaRPr lang="en-US" altLang="zh-TW" sz="3200" b="1" dirty="0" smtClean="0">
              <a:solidFill>
                <a:schemeClr val="tx2"/>
              </a:solidFill>
              <a:ea typeface="標楷體" pitchFamily="65" charset="-120"/>
            </a:endParaRPr>
          </a:p>
          <a:p>
            <a:pPr marL="0" indent="0">
              <a:buNone/>
            </a:pPr>
            <a:r>
              <a:rPr lang="zh-TW" altLang="en-US" sz="3200" b="1" dirty="0" smtClean="0">
                <a:solidFill>
                  <a:schemeClr val="tx2"/>
                </a:solidFill>
                <a:latin typeface="標楷體" pitchFamily="65" charset="-120"/>
                <a:ea typeface="標楷體" pitchFamily="65" charset="-120"/>
              </a:rPr>
              <a:t>  肝病防治計劃</a:t>
            </a:r>
            <a:endParaRPr lang="en-US" altLang="zh-TW" sz="3200" b="1" dirty="0" smtClean="0">
              <a:solidFill>
                <a:schemeClr val="tx2"/>
              </a:solidFill>
              <a:latin typeface="標楷體" pitchFamily="65" charset="-120"/>
              <a:ea typeface="標楷體" pitchFamily="65" charset="-120"/>
            </a:endParaRPr>
          </a:p>
          <a:p>
            <a:pPr marL="0" indent="0">
              <a:buNone/>
            </a:pPr>
            <a:r>
              <a:rPr lang="zh-TW" altLang="en-US" sz="3200" b="1" dirty="0" smtClean="0">
                <a:solidFill>
                  <a:schemeClr val="tx2"/>
                </a:solidFill>
                <a:latin typeface="標楷體" pitchFamily="65" charset="-120"/>
                <a:ea typeface="標楷體" pitchFamily="65" charset="-120"/>
              </a:rPr>
              <a:t>  配合巴西兩案件</a:t>
            </a:r>
            <a:r>
              <a:rPr lang="en-US" altLang="zh-TW" sz="3200" b="1" dirty="0" smtClean="0">
                <a:solidFill>
                  <a:schemeClr val="tx2"/>
                </a:solidFill>
                <a:latin typeface="標楷體" pitchFamily="65" charset="-120"/>
                <a:ea typeface="標楷體" pitchFamily="65" charset="-120"/>
              </a:rPr>
              <a:t>/</a:t>
            </a:r>
            <a:r>
              <a:rPr lang="zh-TW" altLang="en-US" sz="3200" b="1" dirty="0" smtClean="0">
                <a:solidFill>
                  <a:schemeClr val="tx2"/>
                </a:solidFill>
                <a:latin typeface="標楷體" pitchFamily="65" charset="-120"/>
                <a:ea typeface="標楷體" pitchFamily="65" charset="-120"/>
              </a:rPr>
              <a:t>每案配合地區</a:t>
            </a:r>
            <a:r>
              <a:rPr lang="en-US" altLang="zh-TW" sz="3200" b="1" dirty="0" smtClean="0">
                <a:solidFill>
                  <a:schemeClr val="tx2"/>
                </a:solidFill>
                <a:ea typeface="標楷體" pitchFamily="65" charset="-120"/>
              </a:rPr>
              <a:t>DDF</a:t>
            </a:r>
          </a:p>
          <a:p>
            <a:pPr marL="0" indent="0">
              <a:buNone/>
            </a:pPr>
            <a:r>
              <a:rPr lang="en-US" altLang="zh-TW" sz="3200" b="1" dirty="0" smtClean="0">
                <a:solidFill>
                  <a:schemeClr val="tx2"/>
                </a:solidFill>
                <a:latin typeface="標楷體" pitchFamily="65" charset="-120"/>
                <a:ea typeface="標楷體" pitchFamily="65" charset="-120"/>
              </a:rPr>
              <a:t>                 </a:t>
            </a:r>
            <a:r>
              <a:rPr lang="zh-TW" altLang="en-US" sz="3200" b="1" dirty="0" smtClean="0">
                <a:solidFill>
                  <a:schemeClr val="tx2"/>
                </a:solidFill>
                <a:latin typeface="標楷體" pitchFamily="65" charset="-120"/>
                <a:ea typeface="標楷體" pitchFamily="65" charset="-120"/>
              </a:rPr>
              <a:t>與五社各</a:t>
            </a:r>
            <a:r>
              <a:rPr lang="en-US" altLang="zh-TW" sz="3200" b="1" dirty="0" smtClean="0">
                <a:solidFill>
                  <a:schemeClr val="tx2"/>
                </a:solidFill>
                <a:latin typeface="標楷體" pitchFamily="65" charset="-120"/>
                <a:ea typeface="標楷體" pitchFamily="65" charset="-120"/>
              </a:rPr>
              <a:t>500USD</a:t>
            </a:r>
            <a:r>
              <a:rPr lang="zh-TW" altLang="en-US" sz="3200" b="1" dirty="0" smtClean="0">
                <a:solidFill>
                  <a:schemeClr val="tx2"/>
                </a:solidFill>
                <a:latin typeface="標楷體" pitchFamily="65" charset="-120"/>
                <a:ea typeface="標楷體" pitchFamily="65" charset="-120"/>
              </a:rPr>
              <a:t>指定捐款</a:t>
            </a:r>
            <a:endParaRPr lang="en-US" altLang="zh-TW" sz="3200" b="1" dirty="0" smtClean="0">
              <a:solidFill>
                <a:schemeClr val="tx2"/>
              </a:solidFill>
              <a:latin typeface="標楷體" pitchFamily="65" charset="-120"/>
              <a:ea typeface="標楷體" pitchFamily="65" charset="-120"/>
            </a:endParaRPr>
          </a:p>
          <a:p>
            <a:pPr marL="0" indent="0"/>
            <a:r>
              <a:rPr lang="zh-TW" altLang="en-US" sz="3200" b="1" dirty="0" smtClean="0">
                <a:solidFill>
                  <a:schemeClr val="tx2"/>
                </a:solidFill>
                <a:ea typeface="標楷體" pitchFamily="65" charset="-120"/>
              </a:rPr>
              <a:t>特別委員會 </a:t>
            </a:r>
            <a:r>
              <a:rPr lang="en-US" altLang="zh-TW" sz="3200" b="1" dirty="0" smtClean="0">
                <a:solidFill>
                  <a:schemeClr val="tx2"/>
                </a:solidFill>
                <a:ea typeface="標楷體" pitchFamily="65" charset="-120"/>
              </a:rPr>
              <a:t>(</a:t>
            </a:r>
            <a:r>
              <a:rPr lang="zh-TW" altLang="en-US" sz="3200" b="1" dirty="0" smtClean="0">
                <a:solidFill>
                  <a:schemeClr val="tx2"/>
                </a:solidFill>
                <a:ea typeface="標楷體" pitchFamily="65" charset="-120"/>
              </a:rPr>
              <a:t>策略發展、公益網、獎助金諮詢、   </a:t>
            </a:r>
            <a:endParaRPr lang="en-US" altLang="zh-TW" sz="3200" b="1" dirty="0" smtClean="0">
              <a:solidFill>
                <a:schemeClr val="tx2"/>
              </a:solidFill>
              <a:ea typeface="標楷體" pitchFamily="65" charset="-120"/>
            </a:endParaRPr>
          </a:p>
          <a:p>
            <a:pPr marL="0" indent="0">
              <a:buNone/>
            </a:pPr>
            <a:r>
              <a:rPr lang="zh-TW" altLang="en-US" sz="3200" b="1" dirty="0" smtClean="0">
                <a:solidFill>
                  <a:schemeClr val="tx2"/>
                </a:solidFill>
                <a:ea typeface="標楷體" pitchFamily="65" charset="-120"/>
              </a:rPr>
              <a:t>  地區扶輪電子訊息</a:t>
            </a:r>
            <a:r>
              <a:rPr lang="en-US" altLang="zh-TW" sz="3200" b="1" dirty="0" smtClean="0">
                <a:solidFill>
                  <a:schemeClr val="tx2"/>
                </a:solidFill>
                <a:ea typeface="標楷體" pitchFamily="65" charset="-120"/>
              </a:rPr>
              <a:t>)</a:t>
            </a:r>
          </a:p>
          <a:p>
            <a:pPr marL="0" indent="0"/>
            <a:endParaRPr lang="en-US" altLang="zh-TW" sz="2800" b="1" dirty="0" smtClean="0">
              <a:solidFill>
                <a:schemeClr val="tx2"/>
              </a:solidFill>
              <a:ea typeface="標楷體" pitchFamily="65" charset="-120"/>
            </a:endParaRPr>
          </a:p>
          <a:p>
            <a:pPr marL="0" indent="0"/>
            <a:endParaRPr lang="en-US" altLang="zh-TW" sz="2800" b="1" dirty="0" smtClean="0">
              <a:solidFill>
                <a:schemeClr val="tx2"/>
              </a:solidFill>
              <a:ea typeface="標楷體" pitchFamily="65" charset="-120"/>
            </a:endParaRPr>
          </a:p>
          <a:p>
            <a:pPr marL="0" indent="0"/>
            <a:endParaRPr lang="en-US" altLang="zh-TW" sz="2800" b="1" dirty="0" smtClean="0">
              <a:solidFill>
                <a:schemeClr val="tx2"/>
              </a:solidFill>
              <a:ea typeface="標楷體" pitchFamily="65" charset="-120"/>
            </a:endParaRPr>
          </a:p>
          <a:p>
            <a:pPr marL="285750" indent="-285750">
              <a:buFont typeface="Arial" pitchFamily="34" charset="0"/>
              <a:buChar char="•"/>
            </a:pPr>
            <a:endParaRPr lang="zh-TW" altLang="en-US" sz="2400" dirty="0">
              <a:latin typeface="標楷體" pitchFamily="65" charset="-120"/>
              <a:ea typeface="標楷體" pitchFamily="65" charset="-120"/>
            </a:endParaRPr>
          </a:p>
        </p:txBody>
      </p:sp>
      <p:pic>
        <p:nvPicPr>
          <p:cNvPr id="14338" name="Picture 2"/>
          <p:cNvPicPr>
            <a:picLocks noChangeAspect="1" noChangeArrowheads="1"/>
          </p:cNvPicPr>
          <p:nvPr/>
        </p:nvPicPr>
        <p:blipFill>
          <a:blip r:embed="rId2"/>
          <a:srcRect/>
          <a:stretch>
            <a:fillRect/>
          </a:stretch>
        </p:blipFill>
        <p:spPr bwMode="auto">
          <a:xfrm>
            <a:off x="144463" y="6237684"/>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年度扶輪基金目標</a:t>
            </a:r>
            <a:endParaRPr lang="zh-TW" altLang="en-US" sz="4000" dirty="0">
              <a:latin typeface="標楷體" pitchFamily="65" charset="-120"/>
              <a:ea typeface="標楷體" pitchFamily="65" charset="-120"/>
            </a:endParaRPr>
          </a:p>
        </p:txBody>
      </p:sp>
      <p:sp>
        <p:nvSpPr>
          <p:cNvPr id="4" name="內容版面配置區 3"/>
          <p:cNvSpPr>
            <a:spLocks noGrp="1"/>
          </p:cNvSpPr>
          <p:nvPr>
            <p:ph idx="1"/>
          </p:nvPr>
        </p:nvSpPr>
        <p:spPr>
          <a:xfrm>
            <a:off x="755576" y="1628800"/>
            <a:ext cx="7560840" cy="3960440"/>
          </a:xfrm>
        </p:spPr>
        <p:txBody>
          <a:bodyPr/>
          <a:lstStyle/>
          <a:p>
            <a:endParaRPr lang="en-US" altLang="zh-TW" sz="3200" dirty="0" smtClean="0">
              <a:solidFill>
                <a:schemeClr val="tx2"/>
              </a:solidFill>
              <a:latin typeface="+mj-lt"/>
              <a:ea typeface="標楷體" pitchFamily="65" charset="-120"/>
            </a:endParaRPr>
          </a:p>
          <a:p>
            <a:endParaRPr lang="zh-TW" altLang="en-US" sz="3200" dirty="0">
              <a:solidFill>
                <a:schemeClr val="tx2"/>
              </a:solidFill>
              <a:latin typeface="+mj-lt"/>
              <a:ea typeface="標楷體" pitchFamily="65" charset="-120"/>
            </a:endParaRPr>
          </a:p>
        </p:txBody>
      </p:sp>
      <p:graphicFrame>
        <p:nvGraphicFramePr>
          <p:cNvPr id="5" name="表格 4"/>
          <p:cNvGraphicFramePr>
            <a:graphicFrameLocks noGrp="1"/>
          </p:cNvGraphicFramePr>
          <p:nvPr/>
        </p:nvGraphicFramePr>
        <p:xfrm>
          <a:off x="683568" y="1124744"/>
          <a:ext cx="7900094" cy="5115403"/>
        </p:xfrm>
        <a:graphic>
          <a:graphicData uri="http://schemas.openxmlformats.org/drawingml/2006/table">
            <a:tbl>
              <a:tblPr/>
              <a:tblGrid>
                <a:gridCol w="4176464"/>
                <a:gridCol w="3723630"/>
              </a:tblGrid>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年度計劃基金</a:t>
                      </a:r>
                      <a:r>
                        <a:rPr lang="zh-TW" altLang="en-US" sz="2400" b="1" i="0" u="none" strike="noStrike" dirty="0" smtClean="0">
                          <a:solidFill>
                            <a:schemeClr val="tx2"/>
                          </a:solidFill>
                          <a:latin typeface="標楷體" pitchFamily="65" charset="-120"/>
                          <a:ea typeface="標楷體" pitchFamily="65" charset="-120"/>
                        </a:rPr>
                        <a:t>參與社</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mj-lt"/>
                          <a:ea typeface="標楷體" pitchFamily="65" charset="-120"/>
                        </a:rPr>
                        <a:t>100% </a:t>
                      </a: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年度計劃基金平均每人</a:t>
                      </a:r>
                      <a:r>
                        <a:rPr lang="zh-TW" altLang="en-US" sz="2400" b="1" i="0" u="none" strike="noStrike" dirty="0" smtClean="0">
                          <a:solidFill>
                            <a:schemeClr val="tx2"/>
                          </a:solidFill>
                          <a:latin typeface="標楷體" pitchFamily="65" charset="-120"/>
                          <a:ea typeface="標楷體" pitchFamily="65" charset="-120"/>
                        </a:rPr>
                        <a:t>達到</a:t>
                      </a:r>
                      <a:endParaRPr lang="en-US" altLang="zh-TW" sz="2400" b="1" i="0" u="none" strike="noStrike" dirty="0" smtClean="0">
                        <a:solidFill>
                          <a:schemeClr val="tx2"/>
                        </a:solidFill>
                        <a:latin typeface="標楷體" pitchFamily="65" charset="-120"/>
                        <a:ea typeface="標楷體" pitchFamily="65" charset="-120"/>
                      </a:endParaRPr>
                    </a:p>
                    <a:p>
                      <a:pPr algn="l" fontAlgn="ctr"/>
                      <a:r>
                        <a:rPr lang="zh-TW" altLang="en-US" sz="2400" b="1" i="0" u="none" strike="noStrike" dirty="0" smtClean="0">
                          <a:solidFill>
                            <a:schemeClr val="tx2"/>
                          </a:solidFill>
                          <a:latin typeface="標楷體" pitchFamily="65" charset="-120"/>
                          <a:ea typeface="標楷體" pitchFamily="65" charset="-120"/>
                        </a:rPr>
                        <a:t>美金</a:t>
                      </a:r>
                      <a:r>
                        <a:rPr lang="en-US" altLang="zh-TW" sz="2400" b="1" i="0" u="none" strike="noStrike" dirty="0">
                          <a:solidFill>
                            <a:schemeClr val="tx2"/>
                          </a:solidFill>
                          <a:latin typeface="+mj-lt"/>
                          <a:ea typeface="標楷體" pitchFamily="65" charset="-120"/>
                        </a:rPr>
                        <a:t>100</a:t>
                      </a:r>
                      <a:r>
                        <a:rPr lang="zh-TW" altLang="en-US" sz="2400" b="1" i="0" u="none" strike="noStrike" dirty="0">
                          <a:solidFill>
                            <a:schemeClr val="tx2"/>
                          </a:solidFill>
                          <a:latin typeface="標楷體" pitchFamily="65" charset="-120"/>
                          <a:ea typeface="標楷體" pitchFamily="65" charset="-120"/>
                        </a:rPr>
                        <a:t>元以上</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 </a:t>
                      </a:r>
                      <a:r>
                        <a:rPr lang="en-US" altLang="zh-TW" sz="2400" b="1" i="0" u="none" strike="noStrike" dirty="0" smtClean="0">
                          <a:solidFill>
                            <a:schemeClr val="tx2"/>
                          </a:solidFill>
                          <a:latin typeface="+mj-lt"/>
                          <a:ea typeface="標楷體" pitchFamily="65" charset="-120"/>
                        </a:rPr>
                        <a:t>70</a:t>
                      </a:r>
                      <a:r>
                        <a:rPr lang="zh-TW" altLang="en-US" sz="2400" b="1" i="0" u="none" strike="noStrike" dirty="0" smtClean="0">
                          <a:solidFill>
                            <a:schemeClr val="tx2"/>
                          </a:solidFill>
                          <a:latin typeface="+mj-lt"/>
                          <a:ea typeface="標楷體" pitchFamily="65" charset="-120"/>
                        </a:rPr>
                        <a:t>社</a:t>
                      </a:r>
                      <a:r>
                        <a:rPr lang="en-US" altLang="zh-TW" sz="2400" b="1" i="0" u="none" strike="noStrike" dirty="0" smtClean="0">
                          <a:solidFill>
                            <a:schemeClr val="tx2"/>
                          </a:solidFill>
                          <a:latin typeface="+mj-lt"/>
                          <a:ea typeface="標楷體" pitchFamily="65" charset="-120"/>
                        </a:rPr>
                        <a:t>/</a:t>
                      </a:r>
                      <a:r>
                        <a:rPr lang="zh-TW" altLang="en-US" sz="2400" b="1" i="0" u="none" strike="noStrike" dirty="0" smtClean="0">
                          <a:solidFill>
                            <a:schemeClr val="tx2"/>
                          </a:solidFill>
                          <a:latin typeface="+mj-lt"/>
                          <a:ea typeface="標楷體" pitchFamily="65" charset="-120"/>
                        </a:rPr>
                        <a:t> </a:t>
                      </a:r>
                      <a:r>
                        <a:rPr lang="en-US" altLang="zh-TW" sz="2400" b="1" i="0" u="none" strike="noStrike" dirty="0" smtClean="0">
                          <a:solidFill>
                            <a:schemeClr val="tx2"/>
                          </a:solidFill>
                          <a:latin typeface="+mj-lt"/>
                          <a:ea typeface="標楷體" pitchFamily="65" charset="-120"/>
                        </a:rPr>
                        <a:t>(</a:t>
                      </a:r>
                      <a:r>
                        <a:rPr lang="zh-TW" altLang="en-US" sz="2400" b="1" i="0" u="none" strike="noStrike" dirty="0" smtClean="0">
                          <a:solidFill>
                            <a:schemeClr val="tx2"/>
                          </a:solidFill>
                          <a:latin typeface="+mj-lt"/>
                          <a:ea typeface="標楷體" pitchFamily="65" charset="-120"/>
                        </a:rPr>
                        <a:t>社友</a:t>
                      </a:r>
                      <a:r>
                        <a:rPr lang="en-US" altLang="zh-TW" sz="2400" b="1" i="0" u="none" strike="noStrike" dirty="0" smtClean="0">
                          <a:solidFill>
                            <a:schemeClr val="tx2"/>
                          </a:solidFill>
                          <a:latin typeface="+mj-lt"/>
                          <a:ea typeface="標楷體" pitchFamily="65" charset="-120"/>
                        </a:rPr>
                        <a:t>)</a:t>
                      </a:r>
                    </a:p>
                    <a:p>
                      <a:pPr algn="ctr" fontAlgn="ctr"/>
                      <a:r>
                        <a:rPr lang="en-US" altLang="zh-TW" sz="2400" b="1" i="0" u="none" strike="noStrike" dirty="0" smtClean="0">
                          <a:solidFill>
                            <a:schemeClr val="tx2"/>
                          </a:solidFill>
                          <a:latin typeface="+mj-lt"/>
                          <a:ea typeface="標楷體" pitchFamily="65" charset="-120"/>
                        </a:rPr>
                        <a:t>10</a:t>
                      </a:r>
                      <a:r>
                        <a:rPr lang="zh-TW" altLang="en-US" sz="2400" b="1" i="0" u="none" strike="noStrike" dirty="0" smtClean="0">
                          <a:solidFill>
                            <a:schemeClr val="tx2"/>
                          </a:solidFill>
                          <a:latin typeface="+mj-lt"/>
                          <a:ea typeface="標楷體" pitchFamily="65" charset="-120"/>
                        </a:rPr>
                        <a:t>社 </a:t>
                      </a:r>
                      <a:r>
                        <a:rPr lang="en-US" altLang="zh-TW" sz="2400" b="1" i="0" u="none" strike="noStrike" dirty="0" smtClean="0">
                          <a:solidFill>
                            <a:schemeClr val="tx2"/>
                          </a:solidFill>
                          <a:latin typeface="+mj-lt"/>
                          <a:ea typeface="標楷體" pitchFamily="65" charset="-120"/>
                        </a:rPr>
                        <a:t>(RI</a:t>
                      </a:r>
                      <a:r>
                        <a:rPr lang="zh-TW" altLang="en-US" sz="2400" b="1" i="0" u="none" strike="noStrike" dirty="0" smtClean="0">
                          <a:solidFill>
                            <a:schemeClr val="tx2"/>
                          </a:solidFill>
                          <a:latin typeface="+mj-lt"/>
                          <a:ea typeface="標楷體" pitchFamily="65" charset="-120"/>
                        </a:rPr>
                        <a:t>表彰</a:t>
                      </a:r>
                      <a:r>
                        <a:rPr lang="en-US" altLang="zh-TW" sz="2400" b="1" i="0" u="none" strike="noStrike" dirty="0" smtClean="0">
                          <a:solidFill>
                            <a:schemeClr val="tx2"/>
                          </a:solidFill>
                          <a:latin typeface="+mj-lt"/>
                          <a:ea typeface="標楷體" pitchFamily="65" charset="-120"/>
                        </a:rPr>
                        <a:t>)</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保羅哈里斯捐獻年度計劃基金</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 </a:t>
                      </a:r>
                    </a:p>
                    <a:p>
                      <a:pPr algn="ctr" fontAlgn="ctr"/>
                      <a:r>
                        <a:rPr lang="en-US" altLang="zh-TW" sz="2400" b="1" i="0" u="none" strike="noStrike" dirty="0" smtClean="0">
                          <a:solidFill>
                            <a:schemeClr val="tx2"/>
                          </a:solidFill>
                          <a:latin typeface="+mj-lt"/>
                          <a:ea typeface="標楷體" pitchFamily="65" charset="-120"/>
                        </a:rPr>
                        <a:t>576</a:t>
                      </a:r>
                      <a:r>
                        <a:rPr lang="zh-TW" altLang="en-US" sz="2400" b="1" i="0" u="none" strike="noStrike" dirty="0" smtClean="0">
                          <a:solidFill>
                            <a:schemeClr val="tx2"/>
                          </a:solidFill>
                          <a:latin typeface="+mj-lt"/>
                          <a:ea typeface="標楷體" pitchFamily="65" charset="-120"/>
                        </a:rPr>
                        <a:t>人 </a:t>
                      </a:r>
                      <a:r>
                        <a:rPr lang="en-US" altLang="zh-TW" sz="2400" b="1" i="0" u="none" strike="noStrike" dirty="0" smtClean="0">
                          <a:solidFill>
                            <a:schemeClr val="tx2"/>
                          </a:solidFill>
                          <a:latin typeface="+mj-lt"/>
                          <a:ea typeface="標楷體" pitchFamily="65" charset="-120"/>
                        </a:rPr>
                        <a:t>(8</a:t>
                      </a:r>
                      <a:r>
                        <a:rPr lang="zh-TW" altLang="en-US" sz="2400" b="1" i="0" u="none" strike="noStrike" dirty="0" smtClean="0">
                          <a:solidFill>
                            <a:schemeClr val="tx2"/>
                          </a:solidFill>
                          <a:latin typeface="+mj-lt"/>
                          <a:ea typeface="標楷體" pitchFamily="65" charset="-120"/>
                        </a:rPr>
                        <a:t>人</a:t>
                      </a:r>
                      <a:r>
                        <a:rPr lang="en-US" altLang="zh-TW" sz="2400" b="1" i="0" u="none" strike="noStrike" dirty="0" smtClean="0">
                          <a:solidFill>
                            <a:schemeClr val="tx2"/>
                          </a:solidFill>
                          <a:latin typeface="+mj-lt"/>
                          <a:ea typeface="標楷體" pitchFamily="65" charset="-120"/>
                        </a:rPr>
                        <a:t>/</a:t>
                      </a:r>
                      <a:r>
                        <a:rPr lang="zh-TW" altLang="en-US" sz="2400" b="1" i="0" u="none" strike="noStrike" dirty="0" smtClean="0">
                          <a:solidFill>
                            <a:schemeClr val="tx2"/>
                          </a:solidFill>
                          <a:latin typeface="+mj-lt"/>
                          <a:ea typeface="標楷體" pitchFamily="65" charset="-120"/>
                        </a:rPr>
                        <a:t>社</a:t>
                      </a:r>
                      <a:r>
                        <a:rPr lang="en-US" altLang="zh-TW" sz="2400" b="1" i="0" u="none" strike="noStrike" dirty="0" smtClean="0">
                          <a:solidFill>
                            <a:schemeClr val="tx2"/>
                          </a:solidFill>
                          <a:latin typeface="+mj-lt"/>
                          <a:ea typeface="標楷體" pitchFamily="65" charset="-120"/>
                        </a:rPr>
                        <a:t>)</a:t>
                      </a:r>
                      <a:r>
                        <a:rPr lang="zh-TW" altLang="en-US" sz="2400" b="1" i="0" u="none" strike="noStrike" dirty="0" smtClean="0">
                          <a:solidFill>
                            <a:schemeClr val="tx2"/>
                          </a:solidFill>
                          <a:latin typeface="標楷體" pitchFamily="65" charset="-120"/>
                          <a:ea typeface="標楷體" pitchFamily="65" charset="-120"/>
                        </a:rPr>
                        <a:t> </a:t>
                      </a:r>
                      <a:endParaRPr lang="en-US" altLang="zh-TW" sz="2400" b="1" i="0" u="none" strike="noStrike" dirty="0" smtClean="0">
                        <a:solidFill>
                          <a:schemeClr val="tx2"/>
                        </a:solidFill>
                        <a:latin typeface="標楷體" pitchFamily="65" charset="-120"/>
                        <a:ea typeface="標楷體" pitchFamily="65" charset="-120"/>
                      </a:endParaRPr>
                    </a:p>
                    <a:p>
                      <a:pPr algn="ctr" fontAlgn="ct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根除小兒痲痺基金捐獻</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a:solidFill>
                            <a:schemeClr val="tx2"/>
                          </a:solidFill>
                          <a:latin typeface="標楷體" pitchFamily="65" charset="-120"/>
                          <a:ea typeface="標楷體" pitchFamily="65" charset="-120"/>
                        </a:rPr>
                        <a:t>每社</a:t>
                      </a:r>
                      <a:r>
                        <a:rPr lang="zh-TW" altLang="en-US" sz="2400" b="1" i="0" u="none" strike="noStrike" dirty="0" smtClean="0">
                          <a:solidFill>
                            <a:schemeClr val="tx2"/>
                          </a:solidFill>
                          <a:latin typeface="標楷體" pitchFamily="65" charset="-120"/>
                          <a:ea typeface="標楷體" pitchFamily="65" charset="-120"/>
                        </a:rPr>
                        <a:t>美金</a:t>
                      </a:r>
                      <a:r>
                        <a:rPr lang="en-US" altLang="zh-TW" sz="2400" b="1" i="0" u="none" strike="noStrike" dirty="0" smtClean="0">
                          <a:solidFill>
                            <a:schemeClr val="tx2"/>
                          </a:solidFill>
                          <a:latin typeface="+mj-lt"/>
                          <a:ea typeface="標楷體" pitchFamily="65" charset="-120"/>
                        </a:rPr>
                        <a:t>750</a:t>
                      </a:r>
                      <a:r>
                        <a:rPr lang="zh-TW" altLang="en-US" sz="2400" b="1" i="0" u="none" strike="noStrike" dirty="0" smtClean="0">
                          <a:solidFill>
                            <a:schemeClr val="tx2"/>
                          </a:solidFill>
                          <a:latin typeface="+mj-lt"/>
                          <a:ea typeface="標楷體" pitchFamily="65" charset="-120"/>
                        </a:rPr>
                        <a:t>元</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永久基金捐獻</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標楷體" pitchFamily="65" charset="-120"/>
                          <a:ea typeface="標楷體" pitchFamily="65" charset="-120"/>
                        </a:rPr>
                        <a:t>每社美金</a:t>
                      </a:r>
                      <a:r>
                        <a:rPr lang="en-US" altLang="zh-TW" sz="2400" b="1" i="0" u="none" strike="noStrike" dirty="0" smtClean="0">
                          <a:solidFill>
                            <a:schemeClr val="tx2"/>
                          </a:solidFill>
                          <a:latin typeface="+mj-lt"/>
                          <a:ea typeface="標楷體" pitchFamily="65" charset="-120"/>
                        </a:rPr>
                        <a:t>1000</a:t>
                      </a:r>
                      <a:r>
                        <a:rPr lang="zh-TW" altLang="en-US" sz="2400" b="1" i="0" u="none" strike="noStrike" dirty="0" smtClean="0">
                          <a:solidFill>
                            <a:schemeClr val="tx2"/>
                          </a:solidFill>
                          <a:latin typeface="+mj-lt"/>
                          <a:ea typeface="標楷體" pitchFamily="65" charset="-120"/>
                        </a:rPr>
                        <a:t>元</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巨額捐獻</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a:solidFill>
                            <a:schemeClr val="tx2"/>
                          </a:solidFill>
                          <a:latin typeface="標楷體" pitchFamily="65" charset="-120"/>
                          <a:ea typeface="標楷體" pitchFamily="65" charset="-120"/>
                        </a:rPr>
                        <a:t>全</a:t>
                      </a:r>
                      <a:r>
                        <a:rPr lang="zh-TW" altLang="en-US" sz="2400" b="1" i="0" u="none" strike="noStrike" dirty="0" smtClean="0">
                          <a:solidFill>
                            <a:schemeClr val="tx2"/>
                          </a:solidFill>
                          <a:latin typeface="標楷體" pitchFamily="65" charset="-120"/>
                          <a:ea typeface="標楷體" pitchFamily="65" charset="-120"/>
                        </a:rPr>
                        <a:t>地區</a:t>
                      </a:r>
                      <a:r>
                        <a:rPr lang="en-US" altLang="zh-TW" sz="2400" b="1" i="0" u="none" strike="noStrike" dirty="0" smtClean="0">
                          <a:solidFill>
                            <a:schemeClr val="tx2"/>
                          </a:solidFill>
                          <a:latin typeface="+mj-lt"/>
                          <a:ea typeface="標楷體" pitchFamily="65" charset="-120"/>
                        </a:rPr>
                        <a:t>72</a:t>
                      </a:r>
                      <a:r>
                        <a:rPr lang="zh-TW" altLang="en-US" sz="2400" b="1" i="0" u="none" strike="noStrike" dirty="0" smtClean="0">
                          <a:solidFill>
                            <a:schemeClr val="tx2"/>
                          </a:solidFill>
                          <a:latin typeface="+mj-lt"/>
                          <a:ea typeface="標楷體" pitchFamily="65" charset="-120"/>
                        </a:rPr>
                        <a:t>位</a:t>
                      </a:r>
                      <a:endParaRPr lang="en-US" altLang="zh-TW" sz="2400" b="1" i="0" u="none" strike="noStrike" dirty="0" smtClean="0">
                        <a:solidFill>
                          <a:schemeClr val="tx2"/>
                        </a:solidFill>
                        <a:latin typeface="+mj-lt"/>
                        <a:ea typeface="標楷體" pitchFamily="65" charset="-120"/>
                      </a:endParaRPr>
                    </a:p>
                    <a:p>
                      <a:pPr algn="ctr" fontAlgn="ctr"/>
                      <a:r>
                        <a:rPr lang="zh-TW" altLang="en-US" sz="2400" b="1" i="0" u="none" strike="noStrike" dirty="0" smtClean="0">
                          <a:solidFill>
                            <a:schemeClr val="tx2"/>
                          </a:solidFill>
                          <a:latin typeface="標楷體" pitchFamily="65" charset="-120"/>
                          <a:ea typeface="標楷體" pitchFamily="65" charset="-120"/>
                        </a:rPr>
                        <a:t>美金</a:t>
                      </a:r>
                      <a:r>
                        <a:rPr lang="en-US" altLang="zh-TW" sz="2400" b="1" i="0" u="none" strike="noStrike" dirty="0" smtClean="0">
                          <a:solidFill>
                            <a:schemeClr val="tx2"/>
                          </a:solidFill>
                          <a:latin typeface="+mj-lt"/>
                          <a:ea typeface="標楷體" pitchFamily="65" charset="-120"/>
                        </a:rPr>
                        <a:t>500,000</a:t>
                      </a:r>
                      <a:r>
                        <a:rPr lang="zh-TW" altLang="en-US" sz="2400" b="1" i="0" u="none" strike="noStrike" dirty="0" smtClean="0">
                          <a:solidFill>
                            <a:schemeClr val="tx2"/>
                          </a:solidFill>
                          <a:latin typeface="+mj-lt"/>
                          <a:ea typeface="標楷體" pitchFamily="65" charset="-120"/>
                        </a:rPr>
                        <a:t>元</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指定用途捐獻</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mj-lt"/>
                          <a:ea typeface="標楷體" pitchFamily="65" charset="-120"/>
                        </a:rPr>
                        <a:t>100,000</a:t>
                      </a:r>
                      <a:r>
                        <a:rPr lang="zh-TW" altLang="en-US" sz="2400" b="1" i="0" u="none" strike="noStrike" dirty="0" smtClean="0">
                          <a:solidFill>
                            <a:schemeClr val="tx2"/>
                          </a:solidFill>
                          <a:latin typeface="+mj-lt"/>
                          <a:ea typeface="標楷體" pitchFamily="65" charset="-120"/>
                        </a:rPr>
                        <a:t>元</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6386" name="Picture 2"/>
          <p:cNvPicPr>
            <a:picLocks noChangeAspect="1" noChangeArrowheads="1"/>
          </p:cNvPicPr>
          <p:nvPr/>
        </p:nvPicPr>
        <p:blipFill>
          <a:blip r:embed="rId2"/>
          <a:srcRect/>
          <a:stretch>
            <a:fillRect/>
          </a:stretch>
        </p:blipFill>
        <p:spPr bwMode="auto">
          <a:xfrm>
            <a:off x="144463" y="6237684"/>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扶輪基金表彰</a:t>
            </a:r>
            <a:endParaRPr lang="zh-TW" altLang="en-US" sz="4000" dirty="0">
              <a:latin typeface="標楷體" pitchFamily="65" charset="-120"/>
              <a:ea typeface="標楷體" pitchFamily="65" charset="-120"/>
            </a:endParaRPr>
          </a:p>
        </p:txBody>
      </p:sp>
      <p:sp>
        <p:nvSpPr>
          <p:cNvPr id="4" name="內容版面配置區 3"/>
          <p:cNvSpPr>
            <a:spLocks noGrp="1"/>
          </p:cNvSpPr>
          <p:nvPr>
            <p:ph idx="1"/>
          </p:nvPr>
        </p:nvSpPr>
        <p:spPr>
          <a:xfrm>
            <a:off x="755576" y="1628800"/>
            <a:ext cx="7560840" cy="3960440"/>
          </a:xfrm>
        </p:spPr>
        <p:txBody>
          <a:bodyPr/>
          <a:lstStyle/>
          <a:p>
            <a:endParaRPr lang="en-US" altLang="zh-TW" sz="3200" dirty="0" smtClean="0">
              <a:solidFill>
                <a:schemeClr val="tx2"/>
              </a:solidFill>
              <a:latin typeface="+mj-lt"/>
              <a:ea typeface="標楷體" pitchFamily="65" charset="-120"/>
            </a:endParaRPr>
          </a:p>
          <a:p>
            <a:endParaRPr lang="zh-TW" altLang="en-US" sz="3200" dirty="0">
              <a:solidFill>
                <a:schemeClr val="tx2"/>
              </a:solidFill>
              <a:latin typeface="+mj-lt"/>
              <a:ea typeface="標楷體" pitchFamily="65" charset="-120"/>
            </a:endParaRPr>
          </a:p>
        </p:txBody>
      </p:sp>
      <p:sp>
        <p:nvSpPr>
          <p:cNvPr id="6" name="文字方塊 5"/>
          <p:cNvSpPr txBox="1"/>
          <p:nvPr/>
        </p:nvSpPr>
        <p:spPr>
          <a:xfrm>
            <a:off x="395536" y="1225689"/>
            <a:ext cx="8712968" cy="5878532"/>
          </a:xfrm>
          <a:prstGeom prst="rect">
            <a:avLst/>
          </a:prstGeom>
          <a:noFill/>
        </p:spPr>
        <p:txBody>
          <a:bodyPr wrap="square" rtlCol="0">
            <a:spAutoFit/>
          </a:bodyPr>
          <a:lstStyle/>
          <a:p>
            <a:r>
              <a:rPr lang="en-US" altLang="zh-TW" sz="4000" b="1" dirty="0" smtClean="0">
                <a:solidFill>
                  <a:schemeClr val="tx2"/>
                </a:solidFill>
                <a:latin typeface="+mj-lt"/>
                <a:ea typeface="標楷體" pitchFamily="65" charset="-120"/>
              </a:rPr>
              <a:t>TRF </a:t>
            </a:r>
            <a:r>
              <a:rPr lang="zh-TW" altLang="en-US" sz="4000" b="1" dirty="0" smtClean="0">
                <a:solidFill>
                  <a:schemeClr val="tx2"/>
                </a:solidFill>
                <a:latin typeface="+mj-lt"/>
                <a:ea typeface="標楷體" pitchFamily="65" charset="-120"/>
              </a:rPr>
              <a:t>表彰</a:t>
            </a:r>
            <a:r>
              <a:rPr lang="zh-TW" altLang="en-US" sz="4000" b="1" dirty="0" smtClean="0">
                <a:solidFill>
                  <a:schemeClr val="tx2"/>
                </a:solidFill>
                <a:latin typeface="標楷體" pitchFamily="65" charset="-120"/>
                <a:ea typeface="標楷體" pitchFamily="65" charset="-120"/>
              </a:rPr>
              <a:t> </a:t>
            </a:r>
            <a:endParaRPr lang="en-US" altLang="zh-TW" sz="4000" b="1"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   </a:t>
            </a:r>
            <a:r>
              <a:rPr lang="zh-TW" altLang="en-US" sz="3200" dirty="0" smtClean="0">
                <a:solidFill>
                  <a:schemeClr val="tx2"/>
                </a:solidFill>
                <a:latin typeface="標楷體" pitchFamily="65" charset="-120"/>
                <a:ea typeface="標楷體" pitchFamily="65" charset="-120"/>
              </a:rPr>
              <a:t>註明贊助類別</a:t>
            </a:r>
            <a:endParaRPr lang="en-US" altLang="zh-TW" sz="3200" dirty="0" smtClean="0">
              <a:solidFill>
                <a:schemeClr val="tx2"/>
              </a:solidFill>
              <a:latin typeface="標楷體" pitchFamily="65" charset="-120"/>
              <a:ea typeface="標楷體" pitchFamily="65" charset="-120"/>
            </a:endParaRPr>
          </a:p>
          <a:p>
            <a:r>
              <a:rPr lang="zh-TW" altLang="en-US" sz="3200" dirty="0" smtClean="0">
                <a:solidFill>
                  <a:schemeClr val="tx2"/>
                </a:solidFill>
                <a:latin typeface="標楷體" pitchFamily="65" charset="-120"/>
                <a:ea typeface="標楷體" pitchFamily="65" charset="-120"/>
              </a:rPr>
              <a:t>    註明表彰寄交地點、時間</a:t>
            </a:r>
            <a:endParaRPr lang="en-US" altLang="zh-TW" sz="3200"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地區表彰</a:t>
            </a:r>
            <a:endParaRPr lang="en-US" altLang="zh-TW" sz="4000" b="1"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 巨額捐獻者 </a:t>
            </a:r>
            <a:r>
              <a:rPr lang="zh-TW" altLang="en-US" sz="3200" dirty="0" smtClean="0">
                <a:solidFill>
                  <a:schemeClr val="tx2"/>
                </a:solidFill>
                <a:latin typeface="標楷體" pitchFamily="65" charset="-120"/>
                <a:ea typeface="標楷體" pitchFamily="65" charset="-120"/>
              </a:rPr>
              <a:t>邀宴扶輪基金主席歡迎會</a:t>
            </a:r>
            <a:endParaRPr lang="en-US" altLang="zh-TW" sz="3200" dirty="0" smtClean="0">
              <a:solidFill>
                <a:schemeClr val="tx2"/>
              </a:solidFill>
              <a:latin typeface="標楷體" pitchFamily="65" charset="-120"/>
              <a:ea typeface="標楷體" pitchFamily="65" charset="-120"/>
            </a:endParaRPr>
          </a:p>
          <a:p>
            <a:r>
              <a:rPr lang="zh-TW" altLang="en-US" sz="3200" dirty="0" smtClean="0">
                <a:solidFill>
                  <a:schemeClr val="tx2"/>
                </a:solidFill>
                <a:latin typeface="標楷體" pitchFamily="65" charset="-120"/>
                <a:ea typeface="標楷體" pitchFamily="65" charset="-120"/>
              </a:rPr>
              <a:t>               年會致贈感謝牌</a:t>
            </a:r>
            <a:endParaRPr lang="en-US" altLang="zh-TW" sz="3200"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 </a:t>
            </a:r>
            <a:r>
              <a:rPr lang="en-US" altLang="zh-TW" sz="4000" b="1" dirty="0" smtClean="0">
                <a:solidFill>
                  <a:schemeClr val="tx2"/>
                </a:solidFill>
                <a:latin typeface="+mj-lt"/>
                <a:ea typeface="標楷體" pitchFamily="65" charset="-120"/>
              </a:rPr>
              <a:t>AKS</a:t>
            </a:r>
            <a:r>
              <a:rPr lang="zh-TW" altLang="en-US" sz="4000" b="1" dirty="0" smtClean="0">
                <a:solidFill>
                  <a:schemeClr val="tx2"/>
                </a:solidFill>
                <a:latin typeface="+mj-lt"/>
                <a:ea typeface="標楷體" pitchFamily="65" charset="-120"/>
              </a:rPr>
              <a:t> </a:t>
            </a:r>
            <a:r>
              <a:rPr lang="zh-TW" altLang="en-US" sz="4000" b="1" dirty="0" smtClean="0">
                <a:solidFill>
                  <a:schemeClr val="tx2"/>
                </a:solidFill>
                <a:latin typeface="標楷體" pitchFamily="65" charset="-120"/>
                <a:ea typeface="標楷體" pitchFamily="65" charset="-120"/>
              </a:rPr>
              <a:t>捐獻者 </a:t>
            </a:r>
            <a:r>
              <a:rPr lang="zh-TW" altLang="en-US" sz="3200" dirty="0" smtClean="0">
                <a:solidFill>
                  <a:schemeClr val="tx2"/>
                </a:solidFill>
                <a:latin typeface="標楷體" pitchFamily="65" charset="-120"/>
                <a:ea typeface="標楷體" pitchFamily="65" charset="-120"/>
              </a:rPr>
              <a:t>邀宴扶輪基金主席歡迎會</a:t>
            </a:r>
            <a:endParaRPr lang="en-US" altLang="zh-TW" sz="3200" dirty="0" smtClean="0">
              <a:solidFill>
                <a:schemeClr val="tx2"/>
              </a:solidFill>
              <a:latin typeface="標楷體" pitchFamily="65" charset="-120"/>
              <a:ea typeface="標楷體" pitchFamily="65" charset="-120"/>
            </a:endParaRPr>
          </a:p>
          <a:p>
            <a:r>
              <a:rPr lang="zh-TW" altLang="en-US" sz="3200" dirty="0" smtClean="0">
                <a:solidFill>
                  <a:schemeClr val="tx2"/>
                </a:solidFill>
                <a:latin typeface="標楷體" pitchFamily="65" charset="-120"/>
                <a:ea typeface="標楷體" pitchFamily="65" charset="-120"/>
              </a:rPr>
              <a:t>               年會貴賓席與致贈感謝狀與</a:t>
            </a:r>
            <a:endParaRPr lang="en-US" altLang="zh-TW" sz="3200" dirty="0" smtClean="0">
              <a:solidFill>
                <a:schemeClr val="tx2"/>
              </a:solidFill>
              <a:latin typeface="標楷體" pitchFamily="65" charset="-120"/>
              <a:ea typeface="標楷體" pitchFamily="65" charset="-120"/>
            </a:endParaRPr>
          </a:p>
          <a:p>
            <a:r>
              <a:rPr lang="zh-TW" altLang="en-US" sz="3200" dirty="0" smtClean="0">
                <a:solidFill>
                  <a:schemeClr val="tx2"/>
                </a:solidFill>
                <a:latin typeface="標楷體" pitchFamily="65" charset="-120"/>
                <a:ea typeface="標楷體" pitchFamily="65" charset="-120"/>
              </a:rPr>
              <a:t>                感謝牌</a:t>
            </a:r>
            <a:r>
              <a:rPr lang="zh-TW" altLang="en-US" sz="4000" dirty="0" smtClean="0">
                <a:solidFill>
                  <a:schemeClr val="tx2"/>
                </a:solidFill>
                <a:latin typeface="標楷體" pitchFamily="65" charset="-120"/>
                <a:ea typeface="標楷體" pitchFamily="65" charset="-120"/>
              </a:rPr>
              <a:t> </a:t>
            </a:r>
            <a:endParaRPr lang="en-US" altLang="zh-TW" sz="4000" dirty="0" smtClean="0">
              <a:solidFill>
                <a:schemeClr val="tx2"/>
              </a:solidFill>
              <a:latin typeface="+mj-lt"/>
              <a:ea typeface="標楷體" pitchFamily="65" charset="-120"/>
            </a:endParaRPr>
          </a:p>
          <a:p>
            <a:pPr>
              <a:buFont typeface="Arial" pitchFamily="34" charset="0"/>
              <a:buChar char="•"/>
            </a:pPr>
            <a:endParaRPr lang="zh-TW" altLang="en-US" sz="4000" dirty="0">
              <a:solidFill>
                <a:schemeClr val="tx2"/>
              </a:solidFill>
              <a:latin typeface="標楷體" pitchFamily="65" charset="-120"/>
              <a:ea typeface="標楷體" pitchFamily="65" charset="-120"/>
            </a:endParaRPr>
          </a:p>
        </p:txBody>
      </p:sp>
      <p:pic>
        <p:nvPicPr>
          <p:cNvPr id="17410" name="Picture 2"/>
          <p:cNvPicPr>
            <a:picLocks noChangeAspect="1" noChangeArrowheads="1"/>
          </p:cNvPicPr>
          <p:nvPr/>
        </p:nvPicPr>
        <p:blipFill>
          <a:blip r:embed="rId2"/>
          <a:srcRect/>
          <a:stretch>
            <a:fillRect/>
          </a:stretch>
        </p:blipFill>
        <p:spPr bwMode="auto">
          <a:xfrm>
            <a:off x="144463" y="6165304"/>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年度中華扶輪基金目標</a:t>
            </a:r>
            <a:endParaRPr lang="zh-TW" altLang="en-US" sz="4000" dirty="0">
              <a:latin typeface="標楷體" pitchFamily="65" charset="-120"/>
              <a:ea typeface="標楷體" pitchFamily="65" charset="-120"/>
            </a:endParaRPr>
          </a:p>
        </p:txBody>
      </p:sp>
      <p:sp>
        <p:nvSpPr>
          <p:cNvPr id="4" name="內容版面配置區 3"/>
          <p:cNvSpPr>
            <a:spLocks noGrp="1"/>
          </p:cNvSpPr>
          <p:nvPr>
            <p:ph idx="1"/>
          </p:nvPr>
        </p:nvSpPr>
        <p:spPr>
          <a:xfrm>
            <a:off x="755576" y="1628800"/>
            <a:ext cx="7560840" cy="3960440"/>
          </a:xfrm>
        </p:spPr>
        <p:txBody>
          <a:bodyPr/>
          <a:lstStyle/>
          <a:p>
            <a:endParaRPr lang="en-US" altLang="zh-TW" sz="3200" dirty="0" smtClean="0">
              <a:solidFill>
                <a:schemeClr val="tx2"/>
              </a:solidFill>
              <a:latin typeface="+mj-lt"/>
              <a:ea typeface="標楷體" pitchFamily="65" charset="-120"/>
            </a:endParaRPr>
          </a:p>
          <a:p>
            <a:endParaRPr lang="zh-TW" altLang="en-US" sz="3200" dirty="0">
              <a:solidFill>
                <a:schemeClr val="tx2"/>
              </a:solidFill>
              <a:latin typeface="+mj-lt"/>
              <a:ea typeface="標楷體" pitchFamily="65" charset="-120"/>
            </a:endParaRPr>
          </a:p>
        </p:txBody>
      </p:sp>
      <p:graphicFrame>
        <p:nvGraphicFramePr>
          <p:cNvPr id="5" name="表格 4"/>
          <p:cNvGraphicFramePr>
            <a:graphicFrameLocks noGrp="1"/>
          </p:cNvGraphicFramePr>
          <p:nvPr/>
        </p:nvGraphicFramePr>
        <p:xfrm>
          <a:off x="683568" y="1700808"/>
          <a:ext cx="7972102" cy="3158135"/>
        </p:xfrm>
        <a:graphic>
          <a:graphicData uri="http://schemas.openxmlformats.org/drawingml/2006/table">
            <a:tbl>
              <a:tblPr/>
              <a:tblGrid>
                <a:gridCol w="4248472"/>
                <a:gridCol w="3723630"/>
              </a:tblGrid>
              <a:tr h="631627">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統一捐款 </a:t>
                      </a:r>
                      <a:r>
                        <a:rPr lang="en-US" altLang="zh-TW" sz="2400" b="1" i="0" u="none" strike="noStrike" dirty="0" smtClean="0">
                          <a:solidFill>
                            <a:schemeClr val="tx2"/>
                          </a:solidFill>
                          <a:latin typeface="標楷體" pitchFamily="65" charset="-120"/>
                          <a:ea typeface="標楷體" pitchFamily="65" charset="-120"/>
                        </a:rPr>
                        <a:t>(</a:t>
                      </a:r>
                      <a:r>
                        <a:rPr lang="zh-TW" altLang="en-US" sz="2400" b="1" i="0" u="none" strike="noStrike" dirty="0" smtClean="0">
                          <a:solidFill>
                            <a:schemeClr val="tx2"/>
                          </a:solidFill>
                          <a:latin typeface="標楷體" pitchFamily="65" charset="-120"/>
                          <a:ea typeface="標楷體" pitchFamily="65" charset="-120"/>
                        </a:rPr>
                        <a:t>捐款社數</a:t>
                      </a:r>
                      <a:r>
                        <a:rPr lang="en-US" altLang="zh-TW" sz="2400" b="1" i="0" u="none" strike="noStrike" dirty="0" smtClean="0">
                          <a:solidFill>
                            <a:schemeClr val="tx2"/>
                          </a:solidFill>
                          <a:latin typeface="標楷體" pitchFamily="65" charset="-120"/>
                          <a:ea typeface="標楷體" pitchFamily="65" charset="-120"/>
                        </a:rPr>
                        <a:t>)</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mj-lt"/>
                          <a:ea typeface="標楷體" pitchFamily="65" charset="-120"/>
                        </a:rPr>
                        <a:t> 83% </a:t>
                      </a:r>
                      <a:r>
                        <a:rPr lang="zh-TW" altLang="en-US" sz="2400" b="1" i="0" u="none" strike="noStrike" dirty="0" smtClean="0">
                          <a:solidFill>
                            <a:schemeClr val="tx2"/>
                          </a:solidFill>
                          <a:latin typeface="標楷體" pitchFamily="65" charset="-120"/>
                          <a:ea typeface="標楷體" pitchFamily="65" charset="-120"/>
                        </a:rPr>
                        <a:t>提高 </a:t>
                      </a:r>
                      <a:r>
                        <a:rPr lang="en-US" altLang="zh-TW" sz="2400" b="1" i="0" u="none" strike="noStrike" dirty="0" smtClean="0">
                          <a:solidFill>
                            <a:schemeClr val="tx2"/>
                          </a:solidFill>
                          <a:latin typeface="+mj-lt"/>
                          <a:ea typeface="標楷體" pitchFamily="65" charset="-120"/>
                        </a:rPr>
                        <a:t>90%</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個別捐款 </a:t>
                      </a:r>
                      <a:r>
                        <a:rPr lang="en-US" altLang="zh-TW" sz="2400" b="1" i="0" u="none" strike="noStrike" dirty="0" smtClean="0">
                          <a:solidFill>
                            <a:schemeClr val="tx2"/>
                          </a:solidFill>
                          <a:latin typeface="標楷體" pitchFamily="65" charset="-120"/>
                          <a:ea typeface="標楷體" pitchFamily="65" charset="-120"/>
                        </a:rPr>
                        <a:t>(</a:t>
                      </a:r>
                      <a:r>
                        <a:rPr lang="zh-TW" altLang="en-US" sz="2400" b="1" i="0" u="none" strike="noStrike" dirty="0" smtClean="0">
                          <a:solidFill>
                            <a:schemeClr val="tx2"/>
                          </a:solidFill>
                          <a:latin typeface="標楷體" pitchFamily="65" charset="-120"/>
                          <a:ea typeface="標楷體" pitchFamily="65" charset="-120"/>
                        </a:rPr>
                        <a:t>碩士班、博士班</a:t>
                      </a:r>
                      <a:r>
                        <a:rPr lang="en-US" altLang="zh-TW" sz="2400" b="1" i="0" u="none" strike="noStrike" dirty="0" smtClean="0">
                          <a:solidFill>
                            <a:schemeClr val="tx2"/>
                          </a:solidFill>
                          <a:latin typeface="標楷體" pitchFamily="65" charset="-120"/>
                          <a:ea typeface="標楷體" pitchFamily="65" charset="-120"/>
                        </a:rPr>
                        <a:t>)</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 </a:t>
                      </a:r>
                      <a:r>
                        <a:rPr lang="zh-TW" altLang="en-US" sz="2400" b="1" i="0" u="none" strike="noStrike" dirty="0" smtClean="0">
                          <a:solidFill>
                            <a:schemeClr val="tx2"/>
                          </a:solidFill>
                          <a:latin typeface="標楷體" pitchFamily="65" charset="-120"/>
                          <a:ea typeface="標楷體" pitchFamily="65" charset="-120"/>
                        </a:rPr>
                        <a:t>各</a:t>
                      </a:r>
                      <a:r>
                        <a:rPr lang="en-US" altLang="zh-TW" sz="2400" b="1" i="0" u="none" strike="noStrike" dirty="0" smtClean="0">
                          <a:solidFill>
                            <a:schemeClr val="tx2"/>
                          </a:solidFill>
                          <a:latin typeface="標楷體" pitchFamily="65" charset="-120"/>
                          <a:ea typeface="標楷體" pitchFamily="65" charset="-120"/>
                        </a:rPr>
                        <a:t>12</a:t>
                      </a:r>
                      <a:r>
                        <a:rPr lang="zh-TW" altLang="en-US" sz="2400" b="1" i="0" u="none" strike="noStrike" dirty="0" smtClean="0">
                          <a:solidFill>
                            <a:schemeClr val="tx2"/>
                          </a:solidFill>
                          <a:latin typeface="標楷體" pitchFamily="65" charset="-120"/>
                          <a:ea typeface="標楷體" pitchFamily="65" charset="-120"/>
                        </a:rPr>
                        <a:t>名</a:t>
                      </a: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冠名捐款</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標楷體" pitchFamily="65" charset="-120"/>
                          <a:ea typeface="標楷體" pitchFamily="65" charset="-120"/>
                        </a:rPr>
                        <a:t> </a:t>
                      </a:r>
                      <a:r>
                        <a:rPr lang="en-US" altLang="zh-TW" sz="2400" b="1" i="0" u="none" strike="noStrike" dirty="0" smtClean="0">
                          <a:solidFill>
                            <a:schemeClr val="tx2"/>
                          </a:solidFill>
                          <a:latin typeface="標楷體" pitchFamily="65" charset="-120"/>
                          <a:ea typeface="標楷體" pitchFamily="65" charset="-120"/>
                        </a:rPr>
                        <a:t>12</a:t>
                      </a:r>
                      <a:r>
                        <a:rPr lang="zh-TW" altLang="en-US" sz="2400" b="1" i="0" u="none" strike="noStrike" dirty="0" smtClean="0">
                          <a:solidFill>
                            <a:schemeClr val="tx2"/>
                          </a:solidFill>
                          <a:latin typeface="標楷體" pitchFamily="65" charset="-120"/>
                          <a:ea typeface="標楷體" pitchFamily="65" charset="-120"/>
                        </a:rPr>
                        <a:t>名</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zh-TW" altLang="en-US" sz="2400" b="1" i="0" u="none" strike="noStrike" dirty="0" smtClean="0">
                          <a:solidFill>
                            <a:schemeClr val="tx2"/>
                          </a:solidFill>
                          <a:latin typeface="標楷體" pitchFamily="65" charset="-120"/>
                          <a:ea typeface="標楷體" pitchFamily="65" charset="-120"/>
                        </a:rPr>
                        <a:t>永久基金</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6</a:t>
                      </a:r>
                      <a:r>
                        <a:rPr lang="zh-TW" altLang="en-US" sz="2400" b="1" i="0" u="none" strike="noStrike" dirty="0" smtClean="0">
                          <a:solidFill>
                            <a:schemeClr val="tx2"/>
                          </a:solidFill>
                          <a:latin typeface="標楷體" pitchFamily="65" charset="-120"/>
                          <a:ea typeface="標楷體" pitchFamily="65" charset="-120"/>
                        </a:rPr>
                        <a:t>名</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平均捐獻</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mj-lt"/>
                          <a:ea typeface="標楷體" pitchFamily="65" charset="-120"/>
                        </a:rPr>
                        <a:t>2000</a:t>
                      </a:r>
                      <a:r>
                        <a:rPr lang="zh-TW" altLang="en-US" sz="2400" b="1" i="0" u="none" strike="noStrike" dirty="0" smtClean="0">
                          <a:solidFill>
                            <a:schemeClr val="tx2"/>
                          </a:solidFill>
                          <a:latin typeface="+mj-lt"/>
                          <a:ea typeface="標楷體" pitchFamily="65" charset="-120"/>
                        </a:rPr>
                        <a:t>元</a:t>
                      </a:r>
                      <a:r>
                        <a:rPr lang="en-US" altLang="zh-TW" sz="2400" b="1" i="0" u="none" strike="noStrike" dirty="0" smtClean="0">
                          <a:solidFill>
                            <a:schemeClr val="tx2"/>
                          </a:solidFill>
                          <a:latin typeface="+mj-lt"/>
                          <a:ea typeface="標楷體" pitchFamily="65" charset="-120"/>
                        </a:rPr>
                        <a:t>(</a:t>
                      </a:r>
                      <a:r>
                        <a:rPr lang="zh-TW" altLang="en-US" sz="2400" b="1" i="0" u="none" strike="noStrike" dirty="0" smtClean="0">
                          <a:solidFill>
                            <a:schemeClr val="tx2"/>
                          </a:solidFill>
                          <a:latin typeface="+mj-lt"/>
                          <a:ea typeface="標楷體" pitchFamily="65" charset="-120"/>
                        </a:rPr>
                        <a:t>社友</a:t>
                      </a:r>
                      <a:r>
                        <a:rPr lang="en-US" altLang="zh-TW" sz="2400" b="1" i="0" u="none" strike="noStrike" dirty="0" smtClean="0">
                          <a:solidFill>
                            <a:schemeClr val="tx2"/>
                          </a:solidFill>
                          <a:latin typeface="+mj-lt"/>
                          <a:ea typeface="標楷體" pitchFamily="65" charset="-120"/>
                        </a:rPr>
                        <a:t>)</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8434" name="Picture 2"/>
          <p:cNvPicPr>
            <a:picLocks noChangeAspect="1" noChangeArrowheads="1"/>
          </p:cNvPicPr>
          <p:nvPr/>
        </p:nvPicPr>
        <p:blipFill>
          <a:blip r:embed="rId2"/>
          <a:srcRect/>
          <a:stretch>
            <a:fillRect/>
          </a:stretch>
        </p:blipFill>
        <p:spPr bwMode="auto">
          <a:xfrm>
            <a:off x="144463" y="6093668"/>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3"/>
          <p:cNvPicPr>
            <a:picLocks noChangeAspect="1" noChangeArrowheads="1"/>
          </p:cNvPicPr>
          <p:nvPr/>
        </p:nvPicPr>
        <p:blipFill>
          <a:blip r:embed="rId3"/>
          <a:srcRect t="713" b="14171"/>
          <a:stretch>
            <a:fillRect/>
          </a:stretch>
        </p:blipFill>
        <p:spPr bwMode="auto">
          <a:xfrm>
            <a:off x="568325" y="0"/>
            <a:ext cx="7961313" cy="6859588"/>
          </a:xfrm>
          <a:prstGeom prst="rect">
            <a:avLst/>
          </a:prstGeom>
          <a:noFill/>
          <a:ln w="9525">
            <a:noFill/>
            <a:miter lim="800000"/>
            <a:headEnd/>
            <a:tailEnd/>
          </a:ln>
        </p:spPr>
      </p:pic>
      <p:sp>
        <p:nvSpPr>
          <p:cNvPr id="4" name="向下箭號 3"/>
          <p:cNvSpPr/>
          <p:nvPr/>
        </p:nvSpPr>
        <p:spPr>
          <a:xfrm>
            <a:off x="4283968" y="3356992"/>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年度社員成長目標</a:t>
            </a:r>
            <a:endParaRPr lang="zh-TW" altLang="en-US" sz="4000" dirty="0">
              <a:latin typeface="標楷體" pitchFamily="65" charset="-120"/>
              <a:ea typeface="標楷體" pitchFamily="65" charset="-120"/>
            </a:endParaRPr>
          </a:p>
        </p:txBody>
      </p:sp>
      <p:sp>
        <p:nvSpPr>
          <p:cNvPr id="4" name="內容版面配置區 3"/>
          <p:cNvSpPr>
            <a:spLocks noGrp="1"/>
          </p:cNvSpPr>
          <p:nvPr>
            <p:ph idx="1"/>
          </p:nvPr>
        </p:nvSpPr>
        <p:spPr>
          <a:xfrm>
            <a:off x="755576" y="1628800"/>
            <a:ext cx="7560840" cy="3960440"/>
          </a:xfrm>
        </p:spPr>
        <p:txBody>
          <a:bodyPr/>
          <a:lstStyle/>
          <a:p>
            <a:endParaRPr lang="en-US" altLang="zh-TW" sz="3200" dirty="0" smtClean="0">
              <a:solidFill>
                <a:schemeClr val="tx2"/>
              </a:solidFill>
              <a:latin typeface="+mj-lt"/>
              <a:ea typeface="標楷體" pitchFamily="65" charset="-120"/>
            </a:endParaRPr>
          </a:p>
          <a:p>
            <a:endParaRPr lang="zh-TW" altLang="en-US" sz="3200" dirty="0">
              <a:solidFill>
                <a:schemeClr val="tx2"/>
              </a:solidFill>
              <a:latin typeface="+mj-lt"/>
              <a:ea typeface="標楷體" pitchFamily="65" charset="-120"/>
            </a:endParaRPr>
          </a:p>
        </p:txBody>
      </p:sp>
      <p:graphicFrame>
        <p:nvGraphicFramePr>
          <p:cNvPr id="5" name="表格 4"/>
          <p:cNvGraphicFramePr>
            <a:graphicFrameLocks noGrp="1"/>
          </p:cNvGraphicFramePr>
          <p:nvPr/>
        </p:nvGraphicFramePr>
        <p:xfrm>
          <a:off x="755576" y="1844824"/>
          <a:ext cx="7900094" cy="3829585"/>
        </p:xfrm>
        <a:graphic>
          <a:graphicData uri="http://schemas.openxmlformats.org/drawingml/2006/table">
            <a:tbl>
              <a:tblPr/>
              <a:tblGrid>
                <a:gridCol w="4176464"/>
                <a:gridCol w="3723630"/>
              </a:tblGrid>
              <a:tr h="617708">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現職社員留住率</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mj-lt"/>
                          <a:ea typeface="標楷體" pitchFamily="65" charset="-120"/>
                        </a:rPr>
                        <a:t>95%</a:t>
                      </a: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各社社員淨成長率</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 </a:t>
                      </a:r>
                      <a:r>
                        <a:rPr lang="en-US" altLang="zh-TW" sz="2400" b="1" i="0" u="none" strike="noStrike" dirty="0" smtClean="0">
                          <a:solidFill>
                            <a:schemeClr val="tx2"/>
                          </a:solidFill>
                          <a:latin typeface="+mj-lt"/>
                          <a:ea typeface="標楷體" pitchFamily="65" charset="-120"/>
                        </a:rPr>
                        <a:t>15%/</a:t>
                      </a:r>
                      <a:r>
                        <a:rPr lang="zh-TW" altLang="en-US" sz="2400" b="1" i="0" u="none" strike="noStrike" dirty="0" smtClean="0">
                          <a:solidFill>
                            <a:schemeClr val="tx2"/>
                          </a:solidFill>
                          <a:latin typeface="+mj-lt"/>
                          <a:ea typeface="標楷體" pitchFamily="65" charset="-120"/>
                        </a:rPr>
                        <a:t>每社至少</a:t>
                      </a:r>
                      <a:r>
                        <a:rPr lang="en-US" altLang="zh-TW" sz="2400" b="1" i="0" u="none" strike="noStrike" dirty="0" smtClean="0">
                          <a:solidFill>
                            <a:schemeClr val="tx2"/>
                          </a:solidFill>
                          <a:latin typeface="+mj-lt"/>
                          <a:ea typeface="標楷體" pitchFamily="65" charset="-120"/>
                        </a:rPr>
                        <a:t>5</a:t>
                      </a:r>
                      <a:r>
                        <a:rPr lang="zh-TW" altLang="en-US" sz="2400" b="1" i="0" u="none" strike="noStrike" dirty="0" smtClean="0">
                          <a:solidFill>
                            <a:schemeClr val="tx2"/>
                          </a:solidFill>
                          <a:latin typeface="+mj-lt"/>
                          <a:ea typeface="標楷體" pitchFamily="65" charset="-120"/>
                        </a:rPr>
                        <a:t>人</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4715">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寶眷社員</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A.</a:t>
                      </a:r>
                      <a:r>
                        <a:rPr lang="zh-TW" altLang="en-US" sz="2400" b="1" i="0" u="none" strike="noStrike" dirty="0" smtClean="0">
                          <a:solidFill>
                            <a:schemeClr val="tx2"/>
                          </a:solidFill>
                          <a:latin typeface="標楷體" pitchFamily="65" charset="-120"/>
                          <a:ea typeface="標楷體" pitchFamily="65" charset="-120"/>
                        </a:rPr>
                        <a:t>維持百分百</a:t>
                      </a:r>
                      <a:endParaRPr lang="en-US" altLang="zh-TW" sz="2400" b="1" i="0" u="none" strike="noStrike" dirty="0" smtClean="0">
                        <a:solidFill>
                          <a:schemeClr val="tx2"/>
                        </a:solidFill>
                        <a:latin typeface="標楷體" pitchFamily="65" charset="-120"/>
                        <a:ea typeface="標楷體" pitchFamily="65" charset="-120"/>
                      </a:endParaRPr>
                    </a:p>
                    <a:p>
                      <a:pPr algn="ctr" fontAlgn="ctr"/>
                      <a:r>
                        <a:rPr lang="en-US" altLang="zh-TW" sz="2400" b="1" i="0" u="none" strike="noStrike" dirty="0" smtClean="0">
                          <a:solidFill>
                            <a:schemeClr val="tx2"/>
                          </a:solidFill>
                          <a:latin typeface="+mj-lt"/>
                          <a:ea typeface="標楷體" pitchFamily="65" charset="-120"/>
                        </a:rPr>
                        <a:t>B. </a:t>
                      </a:r>
                      <a:r>
                        <a:rPr lang="zh-TW" altLang="en-US" sz="2400" b="1" i="0" u="none" strike="noStrike" dirty="0" smtClean="0">
                          <a:solidFill>
                            <a:schemeClr val="tx2"/>
                          </a:solidFill>
                          <a:latin typeface="+mj-lt"/>
                          <a:ea typeface="標楷體" pitchFamily="65" charset="-120"/>
                        </a:rPr>
                        <a:t>成長至</a:t>
                      </a:r>
                      <a:r>
                        <a:rPr lang="en-US" altLang="zh-TW" sz="2400" b="1" i="0" u="none" strike="noStrike" dirty="0" smtClean="0">
                          <a:solidFill>
                            <a:schemeClr val="tx2"/>
                          </a:solidFill>
                          <a:latin typeface="+mj-lt"/>
                          <a:ea typeface="標楷體" pitchFamily="65" charset="-120"/>
                        </a:rPr>
                        <a:t>80%</a:t>
                      </a: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新社拓展</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標楷體" pitchFamily="65" charset="-120"/>
                          <a:ea typeface="標楷體" pitchFamily="65" charset="-120"/>
                        </a:rPr>
                        <a:t>輔導或成立三社以上</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輔導社員人數未達規模</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標楷體" pitchFamily="65" charset="-120"/>
                          <a:ea typeface="標楷體" pitchFamily="65" charset="-120"/>
                        </a:rPr>
                        <a:t>每社社員至少</a:t>
                      </a:r>
                      <a:r>
                        <a:rPr lang="en-US" altLang="zh-TW" sz="2400" b="1" i="0" u="none" strike="noStrike" dirty="0" smtClean="0">
                          <a:solidFill>
                            <a:schemeClr val="tx2"/>
                          </a:solidFill>
                          <a:latin typeface="標楷體" pitchFamily="65" charset="-120"/>
                          <a:ea typeface="標楷體" pitchFamily="65" charset="-120"/>
                        </a:rPr>
                        <a:t>25</a:t>
                      </a:r>
                      <a:r>
                        <a:rPr lang="zh-TW" altLang="en-US" sz="2400" b="1" i="0" u="none" strike="noStrike" dirty="0" smtClean="0">
                          <a:solidFill>
                            <a:schemeClr val="tx2"/>
                          </a:solidFill>
                          <a:latin typeface="標楷體" pitchFamily="65" charset="-120"/>
                          <a:ea typeface="標楷體" pitchFamily="65" charset="-120"/>
                        </a:rPr>
                        <a:t>人</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年度社員成長目標數</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mj-lt"/>
                          <a:ea typeface="標楷體" pitchFamily="65" charset="-120"/>
                        </a:rPr>
                        <a:t>6000</a:t>
                      </a:r>
                      <a:r>
                        <a:rPr lang="zh-TW" altLang="en-US" sz="2400" b="1" i="0" u="none" strike="noStrike" dirty="0" smtClean="0">
                          <a:solidFill>
                            <a:schemeClr val="tx2"/>
                          </a:solidFill>
                          <a:latin typeface="+mj-lt"/>
                          <a:ea typeface="標楷體" pitchFamily="65" charset="-120"/>
                        </a:rPr>
                        <a:t>人</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9458" name="Picture 2"/>
          <p:cNvPicPr>
            <a:picLocks noChangeAspect="1" noChangeArrowheads="1"/>
          </p:cNvPicPr>
          <p:nvPr/>
        </p:nvPicPr>
        <p:blipFill>
          <a:blip r:embed="rId2"/>
          <a:srcRect/>
          <a:stretch>
            <a:fillRect/>
          </a:stretch>
        </p:blipFill>
        <p:spPr bwMode="auto">
          <a:xfrm>
            <a:off x="144463" y="6093668"/>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年度其他工作重點</a:t>
            </a:r>
            <a:endParaRPr lang="zh-TW" altLang="en-US" sz="4000" dirty="0">
              <a:latin typeface="標楷體" pitchFamily="65" charset="-120"/>
              <a:ea typeface="標楷體" pitchFamily="65" charset="-120"/>
            </a:endParaRPr>
          </a:p>
        </p:txBody>
      </p:sp>
      <p:sp>
        <p:nvSpPr>
          <p:cNvPr id="4" name="內容版面配置區 3"/>
          <p:cNvSpPr>
            <a:spLocks noGrp="1"/>
          </p:cNvSpPr>
          <p:nvPr>
            <p:ph idx="1"/>
          </p:nvPr>
        </p:nvSpPr>
        <p:spPr>
          <a:xfrm>
            <a:off x="755576" y="1628800"/>
            <a:ext cx="7560840" cy="3960440"/>
          </a:xfrm>
        </p:spPr>
        <p:txBody>
          <a:bodyPr/>
          <a:lstStyle/>
          <a:p>
            <a:endParaRPr lang="en-US" altLang="zh-TW" sz="3200" dirty="0" smtClean="0">
              <a:solidFill>
                <a:schemeClr val="tx2"/>
              </a:solidFill>
              <a:latin typeface="+mj-lt"/>
              <a:ea typeface="標楷體" pitchFamily="65" charset="-120"/>
            </a:endParaRPr>
          </a:p>
          <a:p>
            <a:endParaRPr lang="zh-TW" altLang="en-US" sz="3200" dirty="0">
              <a:solidFill>
                <a:schemeClr val="tx2"/>
              </a:solidFill>
              <a:latin typeface="+mj-lt"/>
              <a:ea typeface="標楷體" pitchFamily="65" charset="-120"/>
            </a:endParaRPr>
          </a:p>
        </p:txBody>
      </p:sp>
      <p:graphicFrame>
        <p:nvGraphicFramePr>
          <p:cNvPr id="5" name="表格 4"/>
          <p:cNvGraphicFramePr>
            <a:graphicFrameLocks noGrp="1"/>
          </p:cNvGraphicFramePr>
          <p:nvPr/>
        </p:nvGraphicFramePr>
        <p:xfrm>
          <a:off x="827584" y="1700808"/>
          <a:ext cx="7900094" cy="3824311"/>
        </p:xfrm>
        <a:graphic>
          <a:graphicData uri="http://schemas.openxmlformats.org/drawingml/2006/table">
            <a:tbl>
              <a:tblPr/>
              <a:tblGrid>
                <a:gridCol w="4176464"/>
                <a:gridCol w="3723630"/>
              </a:tblGrid>
              <a:tr h="617708">
                <a:tc>
                  <a:txBody>
                    <a:bodyPr/>
                    <a:lstStyle/>
                    <a:p>
                      <a:pPr algn="l" fontAlgn="ctr"/>
                      <a:r>
                        <a:rPr lang="zh-TW" altLang="en-US" sz="2400" b="1" i="0" u="none" strike="noStrike" dirty="0" smtClean="0">
                          <a:solidFill>
                            <a:schemeClr val="tx2"/>
                          </a:solidFill>
                          <a:latin typeface="+mj-lt"/>
                          <a:ea typeface="標楷體" pitchFamily="65" charset="-120"/>
                        </a:rPr>
                        <a:t>青年領袖營 </a:t>
                      </a:r>
                      <a:r>
                        <a:rPr lang="en-US" altLang="zh-TW" sz="2400" b="1" i="0" u="none" strike="noStrike" dirty="0" smtClean="0">
                          <a:solidFill>
                            <a:schemeClr val="tx2"/>
                          </a:solidFill>
                          <a:latin typeface="+mj-lt"/>
                          <a:ea typeface="標楷體" pitchFamily="65" charset="-120"/>
                        </a:rPr>
                        <a:t>RYLA  </a:t>
                      </a:r>
                      <a:endParaRPr lang="zh-TW" altLang="en-US" sz="2400" b="1" i="0" u="none" strike="noStrike" dirty="0">
                        <a:solidFill>
                          <a:schemeClr val="tx2"/>
                        </a:solidFill>
                        <a:latin typeface="+mj-lt"/>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mj-lt"/>
                          <a:ea typeface="標楷體" pitchFamily="65" charset="-120"/>
                        </a:rPr>
                        <a:t>強化訓練課程</a:t>
                      </a:r>
                      <a:endParaRPr lang="en-US" altLang="zh-TW" sz="2400" b="1" i="0" u="none" strike="noStrike" dirty="0" smtClean="0">
                        <a:solidFill>
                          <a:schemeClr val="tx2"/>
                        </a:solidFill>
                        <a:latin typeface="+mj-lt"/>
                        <a:ea typeface="標楷體" pitchFamily="65" charset="-120"/>
                      </a:endParaRPr>
                    </a:p>
                    <a:p>
                      <a:pPr algn="ctr" fontAlgn="ctr"/>
                      <a:r>
                        <a:rPr lang="zh-TW" altLang="en-US" sz="2400" b="1" i="0" u="none" strike="noStrike" dirty="0" smtClean="0">
                          <a:solidFill>
                            <a:schemeClr val="tx2"/>
                          </a:solidFill>
                          <a:latin typeface="+mj-lt"/>
                          <a:ea typeface="標楷體" pitchFamily="65" charset="-120"/>
                        </a:rPr>
                        <a:t>提高學員參加意願</a:t>
                      </a: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扶輪友誼交換 </a:t>
                      </a:r>
                      <a:r>
                        <a:rPr lang="en-US" altLang="zh-TW" sz="2400" b="1" i="0" u="none" strike="noStrike" dirty="0" smtClean="0">
                          <a:solidFill>
                            <a:schemeClr val="tx2"/>
                          </a:solidFill>
                          <a:latin typeface="+mj-lt"/>
                          <a:ea typeface="標楷體" pitchFamily="65" charset="-120"/>
                        </a:rPr>
                        <a:t>RFE</a:t>
                      </a:r>
                      <a:endParaRPr lang="zh-TW" altLang="en-US" sz="2400" b="1" i="0" u="none" strike="noStrike" dirty="0">
                        <a:solidFill>
                          <a:schemeClr val="tx2"/>
                        </a:solidFill>
                        <a:latin typeface="+mj-lt"/>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 </a:t>
                      </a:r>
                      <a:r>
                        <a:rPr lang="zh-TW" altLang="en-US" sz="2400" b="1" i="0" u="none" strike="noStrike" dirty="0" smtClean="0">
                          <a:solidFill>
                            <a:schemeClr val="tx2"/>
                          </a:solidFill>
                          <a:latin typeface="標楷體" pitchFamily="65" charset="-120"/>
                          <a:ea typeface="標楷體" pitchFamily="65" charset="-120"/>
                        </a:rPr>
                        <a:t>多元組團</a:t>
                      </a:r>
                      <a:endParaRPr lang="en-US" altLang="zh-TW" sz="2400" b="1" i="0" u="none" strike="noStrike" dirty="0" smtClean="0">
                        <a:solidFill>
                          <a:schemeClr val="tx2"/>
                        </a:solidFill>
                        <a:latin typeface="標楷體" pitchFamily="65" charset="-120"/>
                        <a:ea typeface="標楷體" pitchFamily="65" charset="-120"/>
                      </a:endParaRPr>
                    </a:p>
                    <a:p>
                      <a:pPr algn="ctr" fontAlgn="ctr"/>
                      <a:r>
                        <a:rPr lang="zh-TW" altLang="en-US" sz="2400" b="1" i="0" u="none" strike="noStrike" dirty="0" smtClean="0">
                          <a:solidFill>
                            <a:schemeClr val="tx2"/>
                          </a:solidFill>
                          <a:latin typeface="標楷體" pitchFamily="65" charset="-120"/>
                          <a:ea typeface="標楷體" pitchFamily="65" charset="-120"/>
                        </a:rPr>
                        <a:t>擴大參與社友人數</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4715">
                <a:tc>
                  <a:txBody>
                    <a:bodyPr/>
                    <a:lstStyle/>
                    <a:p>
                      <a:pPr algn="l" fontAlgn="ctr"/>
                      <a:r>
                        <a:rPr lang="zh-TW" altLang="en-US" sz="2400" b="1" i="0" u="none" strike="noStrike" dirty="0" smtClean="0">
                          <a:solidFill>
                            <a:schemeClr val="tx2"/>
                          </a:solidFill>
                          <a:latin typeface="+mj-lt"/>
                          <a:ea typeface="標楷體" pitchFamily="65" charset="-120"/>
                        </a:rPr>
                        <a:t>扶輪青少年交換</a:t>
                      </a:r>
                      <a:r>
                        <a:rPr lang="en-US" altLang="zh-TW" sz="2400" b="1" i="0" u="none" strike="noStrike" dirty="0" smtClean="0">
                          <a:solidFill>
                            <a:schemeClr val="tx2"/>
                          </a:solidFill>
                          <a:latin typeface="+mj-lt"/>
                          <a:ea typeface="標楷體" pitchFamily="65" charset="-120"/>
                        </a:rPr>
                        <a:t>RYE</a:t>
                      </a:r>
                      <a:endParaRPr lang="zh-TW" altLang="en-US" sz="2400" b="1" i="0" u="none" strike="noStrike" dirty="0">
                        <a:solidFill>
                          <a:schemeClr val="tx2"/>
                        </a:solidFill>
                        <a:latin typeface="+mj-lt"/>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mj-lt"/>
                          <a:ea typeface="標楷體" pitchFamily="65" charset="-120"/>
                        </a:rPr>
                        <a:t>強化各社對</a:t>
                      </a:r>
                      <a:r>
                        <a:rPr lang="en-US" altLang="zh-TW" sz="2400" b="1" i="0" u="none" strike="noStrike" dirty="0" smtClean="0">
                          <a:solidFill>
                            <a:schemeClr val="tx2"/>
                          </a:solidFill>
                          <a:latin typeface="+mj-lt"/>
                          <a:ea typeface="標楷體" pitchFamily="65" charset="-120"/>
                        </a:rPr>
                        <a:t>RYE</a:t>
                      </a:r>
                      <a:r>
                        <a:rPr lang="zh-TW" altLang="en-US" sz="2400" b="1" i="0" u="none" strike="noStrike" dirty="0" smtClean="0">
                          <a:solidFill>
                            <a:schemeClr val="tx2"/>
                          </a:solidFill>
                          <a:latin typeface="+mj-lt"/>
                          <a:ea typeface="標楷體" pitchFamily="65" charset="-120"/>
                        </a:rPr>
                        <a:t>認知與責任強化訓練課程</a:t>
                      </a:r>
                      <a:endParaRPr lang="en-US" altLang="zh-TW" sz="2400" b="1" i="0" u="none" strike="noStrike" dirty="0" smtClean="0">
                        <a:solidFill>
                          <a:schemeClr val="tx2"/>
                        </a:solidFill>
                        <a:latin typeface="+mj-lt"/>
                        <a:ea typeface="標楷體" pitchFamily="65" charset="-120"/>
                      </a:endParaRPr>
                    </a:p>
                    <a:p>
                      <a:pPr algn="ctr" fontAlgn="ctr"/>
                      <a:r>
                        <a:rPr lang="zh-TW" altLang="en-US" sz="2400" b="1" i="0" u="none" strike="noStrike" dirty="0" smtClean="0">
                          <a:solidFill>
                            <a:schemeClr val="tx2"/>
                          </a:solidFill>
                          <a:latin typeface="+mj-lt"/>
                          <a:ea typeface="標楷體" pitchFamily="65" charset="-120"/>
                        </a:rPr>
                        <a:t>主委任期</a:t>
                      </a: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zh-TW" altLang="en-US" sz="2400" b="1" i="0" u="none" strike="noStrike" dirty="0" smtClean="0">
                          <a:solidFill>
                            <a:schemeClr val="tx2"/>
                          </a:solidFill>
                          <a:latin typeface="+mj-lt"/>
                          <a:ea typeface="標楷體" pitchFamily="65" charset="-120"/>
                        </a:rPr>
                        <a:t>扶青團、扶少團、社區服務團</a:t>
                      </a:r>
                      <a:endParaRPr lang="zh-TW" altLang="en-US" sz="2400" b="1" i="0" u="none" strike="noStrike" dirty="0">
                        <a:solidFill>
                          <a:schemeClr val="tx2"/>
                        </a:solidFill>
                        <a:latin typeface="+mj-lt"/>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標楷體" pitchFamily="65" charset="-120"/>
                          <a:ea typeface="標楷體" pitchFamily="65" charset="-120"/>
                        </a:rPr>
                        <a:t>活動觀摩與學習</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en-US" altLang="zh-TW" sz="2400" b="1" i="0" u="none" strike="noStrike" dirty="0" smtClean="0">
                          <a:solidFill>
                            <a:srgbClr val="FF0000"/>
                          </a:solidFill>
                          <a:latin typeface="+mj-lt"/>
                          <a:ea typeface="標楷體" pitchFamily="65" charset="-120"/>
                        </a:rPr>
                        <a:t>2014</a:t>
                      </a:r>
                      <a:r>
                        <a:rPr lang="zh-TW" altLang="en-US" sz="2400" b="1" i="0" u="none" strike="noStrike" dirty="0" smtClean="0">
                          <a:solidFill>
                            <a:srgbClr val="FF0000"/>
                          </a:solidFill>
                          <a:latin typeface="+mj-lt"/>
                          <a:ea typeface="標楷體" pitchFamily="65" charset="-120"/>
                        </a:rPr>
                        <a:t> </a:t>
                      </a:r>
                      <a:r>
                        <a:rPr lang="zh-TW" altLang="en-US" sz="2400" b="1" i="0" u="none" strike="noStrike" dirty="0" smtClean="0">
                          <a:solidFill>
                            <a:srgbClr val="FF0000"/>
                          </a:solidFill>
                          <a:latin typeface="標楷體" pitchFamily="65" charset="-120"/>
                          <a:ea typeface="標楷體" pitchFamily="65" charset="-120"/>
                        </a:rPr>
                        <a:t>馬來西亞地帶研習會</a:t>
                      </a:r>
                      <a:endParaRPr lang="zh-TW" altLang="en-US" sz="2400" b="1" i="0" u="none" strike="noStrike" dirty="0">
                        <a:solidFill>
                          <a:srgbClr val="FF0000"/>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rgbClr val="FF0000"/>
                          </a:solidFill>
                          <a:latin typeface="+mj-lt"/>
                          <a:ea typeface="標楷體" pitchFamily="65" charset="-120"/>
                        </a:rPr>
                        <a:t>2014/11/21-23</a:t>
                      </a:r>
                      <a:endParaRPr lang="zh-TW" altLang="en-US" sz="2400" b="1" i="0" u="none" strike="noStrike" dirty="0">
                        <a:solidFill>
                          <a:srgbClr val="FF0000"/>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20482" name="Picture 2"/>
          <p:cNvPicPr>
            <a:picLocks noChangeAspect="1" noChangeArrowheads="1"/>
          </p:cNvPicPr>
          <p:nvPr/>
        </p:nvPicPr>
        <p:blipFill>
          <a:blip r:embed="rId2"/>
          <a:srcRect/>
          <a:stretch>
            <a:fillRect/>
          </a:stretch>
        </p:blipFill>
        <p:spPr bwMode="auto">
          <a:xfrm>
            <a:off x="144463" y="6093296"/>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rPr>
              <a:t>扶 輪 領 導 人</a:t>
            </a:r>
            <a:endParaRPr lang="zh-TW" altLang="en-US" sz="4000" dirty="0">
              <a:latin typeface="標楷體" pitchFamily="65" charset="-120"/>
              <a:ea typeface="標楷體" pitchFamily="65" charset="-120"/>
            </a:endParaRPr>
          </a:p>
        </p:txBody>
      </p:sp>
      <p:sp>
        <p:nvSpPr>
          <p:cNvPr id="3" name="內容版面配置區 2"/>
          <p:cNvSpPr>
            <a:spLocks noGrp="1"/>
          </p:cNvSpPr>
          <p:nvPr>
            <p:ph idx="1"/>
          </p:nvPr>
        </p:nvSpPr>
        <p:spPr>
          <a:xfrm>
            <a:off x="323528" y="1196752"/>
            <a:ext cx="8496944" cy="4968552"/>
          </a:xfrm>
        </p:spPr>
        <p:txBody>
          <a:bodyPr/>
          <a:lstStyle/>
          <a:p>
            <a:r>
              <a:rPr lang="zh-TW" altLang="en-US" sz="2400" b="1" dirty="0" smtClean="0">
                <a:solidFill>
                  <a:schemeClr val="tx2"/>
                </a:solidFill>
                <a:latin typeface="標楷體" pitchFamily="65" charset="-120"/>
                <a:ea typeface="標楷體" pitchFamily="65" charset="-120"/>
              </a:rPr>
              <a:t>國際扶輪</a:t>
            </a:r>
            <a:r>
              <a:rPr lang="en-US" altLang="zh-TW" sz="2400" b="1" dirty="0" smtClean="0">
                <a:solidFill>
                  <a:schemeClr val="tx2"/>
                </a:solidFill>
                <a:latin typeface="+mn-lt"/>
                <a:ea typeface="標楷體" pitchFamily="65" charset="-120"/>
              </a:rPr>
              <a:t>10B</a:t>
            </a:r>
            <a:r>
              <a:rPr lang="zh-TW" altLang="en-US" sz="2400" b="1" dirty="0" smtClean="0">
                <a:solidFill>
                  <a:schemeClr val="tx2"/>
                </a:solidFill>
                <a:latin typeface="標楷體" pitchFamily="65" charset="-120"/>
                <a:ea typeface="標楷體" pitchFamily="65" charset="-120"/>
              </a:rPr>
              <a:t>地帶</a:t>
            </a:r>
            <a:endParaRPr lang="en-US" altLang="zh-TW" sz="2400" b="1" dirty="0" smtClean="0">
              <a:solidFill>
                <a:schemeClr val="tx2"/>
              </a:solidFill>
              <a:latin typeface="標楷體" pitchFamily="65" charset="-120"/>
              <a:ea typeface="標楷體" pitchFamily="65" charset="-120"/>
            </a:endParaRPr>
          </a:p>
          <a:p>
            <a:pPr>
              <a:buNone/>
            </a:pPr>
            <a:r>
              <a:rPr lang="zh-TW" altLang="en-US" sz="2400" dirty="0" smtClean="0">
                <a:solidFill>
                  <a:schemeClr val="tx2"/>
                </a:solidFill>
                <a:latin typeface="標楷體" pitchFamily="65" charset="-120"/>
                <a:ea typeface="標楷體" pitchFamily="65" charset="-120"/>
              </a:rPr>
              <a:t>   扶輪協調人</a:t>
            </a:r>
            <a:r>
              <a:rPr lang="en-US" altLang="zh-TW" sz="2400" dirty="0" smtClean="0">
                <a:solidFill>
                  <a:schemeClr val="tx2"/>
                </a:solidFill>
                <a:latin typeface="標楷體" pitchFamily="65" charset="-120"/>
                <a:ea typeface="標楷體" pitchFamily="65" charset="-120"/>
              </a:rPr>
              <a:t>(</a:t>
            </a:r>
            <a:r>
              <a:rPr lang="en-US" altLang="zh-TW" sz="2400" dirty="0" smtClean="0">
                <a:solidFill>
                  <a:schemeClr val="tx2"/>
                </a:solidFill>
              </a:rPr>
              <a:t>2014-2017) </a:t>
            </a:r>
            <a:r>
              <a:rPr lang="en-US" altLang="zh-TW" sz="2400" dirty="0" smtClean="0">
                <a:solidFill>
                  <a:schemeClr val="tx2"/>
                </a:solidFill>
                <a:latin typeface="+mn-lt"/>
              </a:rPr>
              <a:t>PDG</a:t>
            </a:r>
            <a:r>
              <a:rPr lang="zh-TW" altLang="en-US" sz="2400" dirty="0" smtClean="0">
                <a:solidFill>
                  <a:schemeClr val="tx2"/>
                </a:solidFill>
                <a:latin typeface="+mn-lt"/>
              </a:rPr>
              <a:t> </a:t>
            </a:r>
            <a:r>
              <a:rPr lang="en-US" altLang="zh-TW" sz="2400" dirty="0" smtClean="0">
                <a:solidFill>
                  <a:schemeClr val="tx2"/>
                </a:solidFill>
                <a:latin typeface="+mn-lt"/>
              </a:rPr>
              <a:t>Kega</a:t>
            </a:r>
            <a:endParaRPr lang="en-US" altLang="zh-TW" sz="2400" dirty="0" smtClean="0">
              <a:solidFill>
                <a:schemeClr val="tx2"/>
              </a:solidFill>
              <a:latin typeface="+mn-lt"/>
              <a:ea typeface="標楷體" pitchFamily="65" charset="-120"/>
            </a:endParaRPr>
          </a:p>
          <a:p>
            <a:pPr>
              <a:buNone/>
            </a:pPr>
            <a:r>
              <a:rPr lang="zh-TW" altLang="en-US" sz="2400" dirty="0" smtClean="0">
                <a:solidFill>
                  <a:schemeClr val="tx2"/>
                </a:solidFill>
                <a:latin typeface="標楷體" pitchFamily="65" charset="-120"/>
                <a:ea typeface="標楷體" pitchFamily="65" charset="-120"/>
              </a:rPr>
              <a:t>   助理扶輪協調人</a:t>
            </a:r>
            <a:r>
              <a:rPr lang="en-US" altLang="zh-TW" sz="2400" dirty="0" smtClean="0">
                <a:solidFill>
                  <a:schemeClr val="tx2"/>
                </a:solidFill>
                <a:latin typeface="標楷體" pitchFamily="65" charset="-120"/>
                <a:ea typeface="標楷體" pitchFamily="65" charset="-120"/>
              </a:rPr>
              <a:t>(</a:t>
            </a:r>
            <a:r>
              <a:rPr lang="en-US" altLang="zh-TW" sz="2400" dirty="0" smtClean="0">
                <a:solidFill>
                  <a:schemeClr val="tx2"/>
                </a:solidFill>
              </a:rPr>
              <a:t>2014-2017)</a:t>
            </a:r>
            <a:r>
              <a:rPr lang="zh-TW" altLang="en-US" sz="2400" dirty="0" smtClean="0">
                <a:solidFill>
                  <a:schemeClr val="tx2"/>
                </a:solidFill>
              </a:rPr>
              <a:t>   </a:t>
            </a:r>
            <a:r>
              <a:rPr lang="en-US" altLang="zh-TW" sz="2400" dirty="0" smtClean="0">
                <a:solidFill>
                  <a:schemeClr val="tx2"/>
                </a:solidFill>
                <a:latin typeface="+mn-lt"/>
              </a:rPr>
              <a:t>IPDG</a:t>
            </a:r>
            <a:r>
              <a:rPr lang="zh-TW" altLang="en-US" sz="2400" dirty="0" smtClean="0">
                <a:solidFill>
                  <a:schemeClr val="tx2"/>
                </a:solidFill>
                <a:latin typeface="+mn-lt"/>
              </a:rPr>
              <a:t> </a:t>
            </a:r>
            <a:r>
              <a:rPr lang="en-US" altLang="zh-TW" sz="2400" dirty="0" smtClean="0">
                <a:solidFill>
                  <a:schemeClr val="tx2"/>
                </a:solidFill>
                <a:latin typeface="+mn-lt"/>
              </a:rPr>
              <a:t>David</a:t>
            </a:r>
          </a:p>
          <a:p>
            <a:pPr>
              <a:buNone/>
            </a:pPr>
            <a:r>
              <a:rPr lang="zh-TW" altLang="en-US" sz="2400" dirty="0" smtClean="0">
                <a:solidFill>
                  <a:schemeClr val="tx2"/>
                </a:solidFill>
                <a:latin typeface="標楷體" pitchFamily="65" charset="-120"/>
                <a:ea typeface="標楷體" pitchFamily="65" charset="-120"/>
              </a:rPr>
              <a:t>   助理區域扶輪基金協調人</a:t>
            </a:r>
            <a:r>
              <a:rPr lang="en-US" altLang="zh-TW" sz="2400" dirty="0" smtClean="0">
                <a:solidFill>
                  <a:schemeClr val="tx2"/>
                </a:solidFill>
                <a:latin typeface="標楷體" pitchFamily="65" charset="-120"/>
                <a:ea typeface="標楷體" pitchFamily="65" charset="-120"/>
              </a:rPr>
              <a:t>(</a:t>
            </a:r>
            <a:r>
              <a:rPr lang="en-US" altLang="zh-TW" sz="2400" dirty="0" smtClean="0">
                <a:solidFill>
                  <a:schemeClr val="tx2"/>
                </a:solidFill>
              </a:rPr>
              <a:t>2014-2017)</a:t>
            </a:r>
            <a:r>
              <a:rPr lang="zh-TW" altLang="en-US" sz="2400" dirty="0" smtClean="0">
                <a:solidFill>
                  <a:schemeClr val="tx2"/>
                </a:solidFill>
              </a:rPr>
              <a:t>  </a:t>
            </a:r>
            <a:r>
              <a:rPr lang="en-US" altLang="zh-TW" sz="2400" dirty="0" smtClean="0">
                <a:solidFill>
                  <a:schemeClr val="tx2"/>
                </a:solidFill>
                <a:latin typeface="+mn-lt"/>
              </a:rPr>
              <a:t>PDG</a:t>
            </a:r>
            <a:r>
              <a:rPr lang="zh-TW" altLang="en-US" sz="2400" dirty="0" smtClean="0">
                <a:solidFill>
                  <a:schemeClr val="tx2"/>
                </a:solidFill>
                <a:latin typeface="+mn-lt"/>
              </a:rPr>
              <a:t> </a:t>
            </a:r>
            <a:r>
              <a:rPr lang="en-US" altLang="zh-TW" sz="2400" dirty="0" smtClean="0">
                <a:solidFill>
                  <a:schemeClr val="tx2"/>
                </a:solidFill>
                <a:latin typeface="+mn-lt"/>
              </a:rPr>
              <a:t>Andy</a:t>
            </a:r>
          </a:p>
          <a:p>
            <a:r>
              <a:rPr lang="zh-TW" altLang="en-US" sz="2400" b="1" dirty="0" smtClean="0">
                <a:solidFill>
                  <a:schemeClr val="tx2"/>
                </a:solidFill>
                <a:latin typeface="標楷體" pitchFamily="65" charset="-120"/>
                <a:ea typeface="標楷體" pitchFamily="65" charset="-120"/>
              </a:rPr>
              <a:t>國際扶輪基金會</a:t>
            </a:r>
            <a:r>
              <a:rPr lang="zh-TW" altLang="en-US" sz="2400" dirty="0" smtClean="0">
                <a:solidFill>
                  <a:schemeClr val="tx2"/>
                </a:solidFill>
                <a:latin typeface="標楷體" pitchFamily="65" charset="-120"/>
                <a:ea typeface="標楷體" pitchFamily="65" charset="-120"/>
              </a:rPr>
              <a:t>保管理事</a:t>
            </a:r>
            <a:r>
              <a:rPr lang="en-US" altLang="zh-TW" sz="2400" dirty="0" smtClean="0">
                <a:solidFill>
                  <a:schemeClr val="tx2"/>
                </a:solidFill>
                <a:latin typeface="標楷體" pitchFamily="65" charset="-120"/>
                <a:ea typeface="標楷體" pitchFamily="65" charset="-120"/>
              </a:rPr>
              <a:t>(</a:t>
            </a:r>
            <a:r>
              <a:rPr lang="en-US" altLang="zh-TW" sz="2400" dirty="0" smtClean="0">
                <a:solidFill>
                  <a:schemeClr val="tx2"/>
                </a:solidFill>
              </a:rPr>
              <a:t>2013-2015)</a:t>
            </a:r>
            <a:r>
              <a:rPr lang="zh-TW" altLang="en-US" sz="2400" dirty="0" smtClean="0">
                <a:solidFill>
                  <a:schemeClr val="tx2"/>
                </a:solidFill>
              </a:rPr>
              <a:t>  </a:t>
            </a:r>
            <a:r>
              <a:rPr lang="en-US" altLang="zh-TW" sz="2400" dirty="0" smtClean="0">
                <a:solidFill>
                  <a:schemeClr val="tx2"/>
                </a:solidFill>
                <a:latin typeface="+mn-lt"/>
              </a:rPr>
              <a:t>PDG Jackson</a:t>
            </a:r>
          </a:p>
          <a:p>
            <a:r>
              <a:rPr lang="zh-TW" altLang="en-US" sz="2400" b="1" dirty="0" smtClean="0">
                <a:solidFill>
                  <a:schemeClr val="tx2"/>
                </a:solidFill>
                <a:latin typeface="標楷體" pitchFamily="65" charset="-120"/>
                <a:ea typeface="標楷體" pitchFamily="65" charset="-120"/>
              </a:rPr>
              <a:t>國際扶輪理事</a:t>
            </a:r>
            <a:r>
              <a:rPr lang="zh-TW" altLang="en-US" sz="2400" dirty="0" smtClean="0">
                <a:solidFill>
                  <a:schemeClr val="tx2"/>
                </a:solidFill>
                <a:latin typeface="標楷體" pitchFamily="65" charset="-120"/>
                <a:ea typeface="標楷體" pitchFamily="65" charset="-120"/>
              </a:rPr>
              <a:t>當選人</a:t>
            </a:r>
            <a:r>
              <a:rPr lang="en-US" altLang="zh-TW" sz="2400" dirty="0" smtClean="0">
                <a:solidFill>
                  <a:schemeClr val="tx2"/>
                </a:solidFill>
                <a:latin typeface="標楷體" pitchFamily="65" charset="-120"/>
                <a:ea typeface="標楷體" pitchFamily="65" charset="-120"/>
              </a:rPr>
              <a:t>(</a:t>
            </a:r>
            <a:r>
              <a:rPr lang="en-US" altLang="zh-TW" sz="2400" dirty="0" smtClean="0">
                <a:solidFill>
                  <a:schemeClr val="tx2"/>
                </a:solidFill>
              </a:rPr>
              <a:t>2015-2017)</a:t>
            </a:r>
            <a:r>
              <a:rPr lang="zh-TW" altLang="en-US" sz="2400" dirty="0" smtClean="0">
                <a:solidFill>
                  <a:schemeClr val="tx2"/>
                </a:solidFill>
              </a:rPr>
              <a:t>  </a:t>
            </a:r>
            <a:r>
              <a:rPr lang="en-US" altLang="zh-TW" sz="2400" dirty="0" smtClean="0">
                <a:solidFill>
                  <a:schemeClr val="tx2"/>
                </a:solidFill>
                <a:latin typeface="+mn-lt"/>
              </a:rPr>
              <a:t>PDG Frederick</a:t>
            </a:r>
            <a:r>
              <a:rPr lang="zh-TW" altLang="en-US" sz="2400" dirty="0" smtClean="0">
                <a:solidFill>
                  <a:schemeClr val="tx2"/>
                </a:solidFill>
                <a:latin typeface="+mn-lt"/>
              </a:rPr>
              <a:t> </a:t>
            </a:r>
            <a:endParaRPr lang="en-US" altLang="zh-TW" sz="2400" dirty="0" smtClean="0">
              <a:solidFill>
                <a:schemeClr val="tx2"/>
              </a:solidFill>
              <a:latin typeface="+mn-lt"/>
              <a:ea typeface="標楷體" pitchFamily="65" charset="-120"/>
            </a:endParaRPr>
          </a:p>
          <a:p>
            <a:r>
              <a:rPr lang="zh-TW" altLang="en-US" sz="2400" b="1" dirty="0" smtClean="0">
                <a:solidFill>
                  <a:schemeClr val="tx2"/>
                </a:solidFill>
                <a:latin typeface="標楷體" pitchFamily="65" charset="-120"/>
                <a:ea typeface="標楷體" pitchFamily="65" charset="-120"/>
              </a:rPr>
              <a:t>中華扶輪基金會</a:t>
            </a:r>
            <a:endParaRPr lang="en-US" altLang="zh-TW" sz="2400" b="1" dirty="0" smtClean="0">
              <a:solidFill>
                <a:schemeClr val="tx2"/>
              </a:solidFill>
              <a:latin typeface="標楷體" pitchFamily="65" charset="-120"/>
              <a:ea typeface="標楷體" pitchFamily="65" charset="-120"/>
            </a:endParaRPr>
          </a:p>
          <a:p>
            <a:pPr>
              <a:buNone/>
            </a:pPr>
            <a:r>
              <a:rPr lang="zh-TW" altLang="en-US" sz="2400" dirty="0" smtClean="0">
                <a:solidFill>
                  <a:schemeClr val="tx2"/>
                </a:solidFill>
                <a:latin typeface="標楷體" pitchFamily="65" charset="-120"/>
                <a:ea typeface="標楷體" pitchFamily="65" charset="-120"/>
              </a:rPr>
              <a:t>   董事長</a:t>
            </a:r>
            <a:r>
              <a:rPr lang="en-US" altLang="zh-TW" sz="2400" dirty="0" smtClean="0">
                <a:solidFill>
                  <a:schemeClr val="tx2"/>
                </a:solidFill>
                <a:latin typeface="標楷體" pitchFamily="65" charset="-120"/>
                <a:ea typeface="標楷體" pitchFamily="65" charset="-120"/>
              </a:rPr>
              <a:t>(</a:t>
            </a:r>
            <a:r>
              <a:rPr lang="en-US" altLang="zh-TW" sz="2400" dirty="0" smtClean="0">
                <a:solidFill>
                  <a:schemeClr val="tx2"/>
                </a:solidFill>
              </a:rPr>
              <a:t>2015-2017)</a:t>
            </a:r>
            <a:r>
              <a:rPr lang="zh-TW" altLang="en-US" sz="2400" dirty="0" smtClean="0">
                <a:solidFill>
                  <a:schemeClr val="tx2"/>
                </a:solidFill>
              </a:rPr>
              <a:t>  </a:t>
            </a:r>
            <a:r>
              <a:rPr lang="en-US" altLang="zh-TW" sz="2400" dirty="0" smtClean="0">
                <a:solidFill>
                  <a:schemeClr val="tx2"/>
                </a:solidFill>
                <a:latin typeface="+mn-lt"/>
              </a:rPr>
              <a:t>PDG</a:t>
            </a:r>
            <a:r>
              <a:rPr lang="zh-TW" altLang="en-US" sz="2400" dirty="0" smtClean="0">
                <a:solidFill>
                  <a:schemeClr val="tx2"/>
                </a:solidFill>
                <a:latin typeface="+mn-lt"/>
              </a:rPr>
              <a:t> </a:t>
            </a:r>
            <a:r>
              <a:rPr lang="en-US" altLang="zh-TW" sz="2400" dirty="0" smtClean="0">
                <a:solidFill>
                  <a:schemeClr val="tx2"/>
                </a:solidFill>
                <a:latin typeface="+mn-lt"/>
              </a:rPr>
              <a:t>Trading</a:t>
            </a:r>
          </a:p>
          <a:p>
            <a:pPr>
              <a:buNone/>
            </a:pPr>
            <a:r>
              <a:rPr lang="en-US" altLang="zh-TW" sz="2400" dirty="0" smtClean="0">
                <a:solidFill>
                  <a:schemeClr val="tx2"/>
                </a:solidFill>
                <a:latin typeface="+mn-lt"/>
                <a:ea typeface="標楷體" pitchFamily="65" charset="-120"/>
              </a:rPr>
              <a:t>    </a:t>
            </a:r>
            <a:r>
              <a:rPr lang="zh-TW" altLang="en-US" sz="2400" dirty="0" smtClean="0">
                <a:solidFill>
                  <a:schemeClr val="tx2"/>
                </a:solidFill>
                <a:latin typeface="+mn-lt"/>
                <a:ea typeface="標楷體" pitchFamily="65" charset="-120"/>
              </a:rPr>
              <a:t> </a:t>
            </a:r>
            <a:r>
              <a:rPr lang="en-US" altLang="zh-TW" sz="2400" dirty="0" smtClean="0">
                <a:solidFill>
                  <a:schemeClr val="tx2"/>
                </a:solidFill>
                <a:latin typeface="+mn-lt"/>
                <a:ea typeface="標楷體" pitchFamily="65" charset="-120"/>
              </a:rPr>
              <a:t> </a:t>
            </a:r>
            <a:r>
              <a:rPr lang="zh-TW" altLang="en-US" sz="2400" dirty="0" smtClean="0">
                <a:solidFill>
                  <a:schemeClr val="tx2"/>
                </a:solidFill>
                <a:latin typeface="+mn-lt"/>
                <a:ea typeface="標楷體" pitchFamily="65" charset="-120"/>
              </a:rPr>
              <a:t> 董事</a:t>
            </a:r>
            <a:r>
              <a:rPr lang="en-US" altLang="zh-TW" sz="2400" dirty="0" smtClean="0">
                <a:solidFill>
                  <a:schemeClr val="tx2"/>
                </a:solidFill>
                <a:latin typeface="+mn-lt"/>
                <a:ea typeface="標楷體" pitchFamily="65" charset="-120"/>
              </a:rPr>
              <a:t>PDG</a:t>
            </a:r>
            <a:r>
              <a:rPr lang="zh-TW" altLang="en-US" sz="2400" dirty="0" smtClean="0">
                <a:solidFill>
                  <a:schemeClr val="tx2"/>
                </a:solidFill>
                <a:latin typeface="+mn-lt"/>
                <a:ea typeface="標楷體" pitchFamily="65" charset="-120"/>
              </a:rPr>
              <a:t> </a:t>
            </a:r>
            <a:r>
              <a:rPr lang="en-US" altLang="zh-TW" sz="2400" dirty="0" smtClean="0">
                <a:solidFill>
                  <a:schemeClr val="tx2"/>
                </a:solidFill>
                <a:latin typeface="+mn-lt"/>
                <a:ea typeface="標楷體" pitchFamily="65" charset="-120"/>
              </a:rPr>
              <a:t>Letter</a:t>
            </a:r>
            <a:r>
              <a:rPr lang="en-US" altLang="zh-TW" sz="2400" smtClean="0">
                <a:solidFill>
                  <a:schemeClr val="tx2"/>
                </a:solidFill>
                <a:latin typeface="+mn-lt"/>
                <a:ea typeface="標楷體" pitchFamily="65" charset="-120"/>
              </a:rPr>
              <a:t>/ DGE Polish </a:t>
            </a:r>
            <a:endParaRPr lang="en-US" altLang="zh-TW" sz="2400" dirty="0" smtClean="0">
              <a:solidFill>
                <a:schemeClr val="tx2"/>
              </a:solidFill>
              <a:latin typeface="+mn-lt"/>
              <a:ea typeface="標楷體" pitchFamily="65" charset="-120"/>
            </a:endParaRPr>
          </a:p>
          <a:p>
            <a:pPr>
              <a:buNone/>
            </a:pPr>
            <a:r>
              <a:rPr lang="zh-TW" altLang="en-US" sz="2400" dirty="0" smtClean="0">
                <a:solidFill>
                  <a:schemeClr val="tx2"/>
                </a:solidFill>
                <a:latin typeface="+mn-lt"/>
                <a:ea typeface="標楷體" pitchFamily="65" charset="-120"/>
              </a:rPr>
              <a:t>     </a:t>
            </a:r>
            <a:r>
              <a:rPr lang="en-US" altLang="zh-TW" sz="2400" dirty="0" smtClean="0">
                <a:solidFill>
                  <a:schemeClr val="tx2"/>
                </a:solidFill>
                <a:latin typeface="+mn-lt"/>
                <a:ea typeface="標楷體" pitchFamily="65" charset="-120"/>
              </a:rPr>
              <a:t> </a:t>
            </a:r>
            <a:r>
              <a:rPr lang="zh-TW" altLang="en-US" sz="2400" dirty="0" smtClean="0">
                <a:solidFill>
                  <a:schemeClr val="tx2"/>
                </a:solidFill>
                <a:latin typeface="+mn-lt"/>
                <a:ea typeface="標楷體" pitchFamily="65" charset="-120"/>
              </a:rPr>
              <a:t> 監察人 </a:t>
            </a:r>
            <a:r>
              <a:rPr lang="en-US" altLang="zh-TW" sz="2400" dirty="0" smtClean="0">
                <a:solidFill>
                  <a:schemeClr val="tx2"/>
                </a:solidFill>
                <a:latin typeface="+mn-lt"/>
                <a:ea typeface="標楷體" pitchFamily="65" charset="-120"/>
              </a:rPr>
              <a:t>PDG</a:t>
            </a:r>
            <a:r>
              <a:rPr lang="zh-TW" altLang="en-US" sz="2400" dirty="0" smtClean="0">
                <a:solidFill>
                  <a:schemeClr val="tx2"/>
                </a:solidFill>
                <a:latin typeface="+mn-lt"/>
                <a:ea typeface="標楷體" pitchFamily="65" charset="-120"/>
              </a:rPr>
              <a:t> </a:t>
            </a:r>
            <a:r>
              <a:rPr lang="en-US" altLang="zh-TW" sz="2400" dirty="0" smtClean="0">
                <a:solidFill>
                  <a:schemeClr val="tx2"/>
                </a:solidFill>
                <a:latin typeface="+mn-lt"/>
                <a:ea typeface="標楷體" pitchFamily="65" charset="-120"/>
              </a:rPr>
              <a:t>Young</a:t>
            </a:r>
            <a:r>
              <a:rPr lang="zh-TW" altLang="en-US" sz="2400" dirty="0" smtClean="0">
                <a:solidFill>
                  <a:schemeClr val="tx2"/>
                </a:solidFill>
                <a:latin typeface="+mn-lt"/>
                <a:ea typeface="標楷體" pitchFamily="65" charset="-120"/>
              </a:rPr>
              <a:t> </a:t>
            </a:r>
            <a:endParaRPr lang="en-US" altLang="zh-TW" sz="2400" dirty="0" smtClean="0">
              <a:solidFill>
                <a:schemeClr val="tx2"/>
              </a:solidFill>
              <a:latin typeface="+mn-lt"/>
              <a:ea typeface="標楷體" pitchFamily="65" charset="-120"/>
            </a:endParaRPr>
          </a:p>
          <a:p>
            <a:r>
              <a:rPr lang="zh-TW" altLang="en-US" sz="2400" b="1" dirty="0" smtClean="0">
                <a:solidFill>
                  <a:schemeClr val="tx2"/>
                </a:solidFill>
                <a:latin typeface="+mn-lt"/>
                <a:ea typeface="標楷體" pitchFamily="65" charset="-120"/>
              </a:rPr>
              <a:t>國際扶輪青少年交換教育基金會</a:t>
            </a:r>
            <a:r>
              <a:rPr lang="zh-TW" altLang="en-US" sz="2400" dirty="0" smtClean="0">
                <a:solidFill>
                  <a:schemeClr val="tx2"/>
                </a:solidFill>
                <a:latin typeface="+mn-lt"/>
                <a:ea typeface="標楷體" pitchFamily="65" charset="-120"/>
              </a:rPr>
              <a:t>董事長</a:t>
            </a:r>
            <a:r>
              <a:rPr lang="en-US" altLang="zh-TW" sz="2400" dirty="0" smtClean="0">
                <a:solidFill>
                  <a:schemeClr val="tx2"/>
                </a:solidFill>
                <a:latin typeface="+mn-lt"/>
                <a:ea typeface="標楷體" pitchFamily="65" charset="-120"/>
              </a:rPr>
              <a:t>(2014-2015) PDG</a:t>
            </a:r>
            <a:r>
              <a:rPr lang="zh-TW" altLang="en-US" sz="2400" dirty="0" smtClean="0">
                <a:solidFill>
                  <a:schemeClr val="tx2"/>
                </a:solidFill>
                <a:latin typeface="+mn-lt"/>
                <a:ea typeface="標楷體" pitchFamily="65" charset="-120"/>
              </a:rPr>
              <a:t> </a:t>
            </a:r>
            <a:r>
              <a:rPr lang="en-US" altLang="zh-TW" sz="2400" dirty="0" smtClean="0">
                <a:solidFill>
                  <a:schemeClr val="tx2"/>
                </a:solidFill>
                <a:latin typeface="+mn-lt"/>
                <a:ea typeface="標楷體" pitchFamily="65" charset="-120"/>
              </a:rPr>
              <a:t>ENT        </a:t>
            </a:r>
            <a:r>
              <a:rPr lang="zh-TW" altLang="en-US" sz="2800" dirty="0" smtClean="0">
                <a:solidFill>
                  <a:schemeClr val="tx2"/>
                </a:solidFill>
                <a:latin typeface="+mn-lt"/>
                <a:ea typeface="標楷體" pitchFamily="65" charset="-120"/>
              </a:rPr>
              <a:t>  </a:t>
            </a:r>
            <a:endParaRPr lang="zh-TW" altLang="en-US" sz="2800" dirty="0">
              <a:solidFill>
                <a:schemeClr val="tx2"/>
              </a:solidFill>
              <a:latin typeface="+mn-lt"/>
              <a:ea typeface="標楷體" pitchFamily="65" charset="-120"/>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rPr>
              <a:t>宣 導 事 項 </a:t>
            </a:r>
            <a:endParaRPr lang="zh-TW" altLang="en-US" sz="4000" dirty="0">
              <a:latin typeface="標楷體" pitchFamily="65" charset="-120"/>
              <a:ea typeface="標楷體" pitchFamily="65" charset="-120"/>
            </a:endParaRPr>
          </a:p>
        </p:txBody>
      </p:sp>
      <p:sp>
        <p:nvSpPr>
          <p:cNvPr id="3" name="內容版面配置區 2"/>
          <p:cNvSpPr>
            <a:spLocks noGrp="1"/>
          </p:cNvSpPr>
          <p:nvPr>
            <p:ph idx="1"/>
          </p:nvPr>
        </p:nvSpPr>
        <p:spPr>
          <a:xfrm>
            <a:off x="457200" y="1219200"/>
            <a:ext cx="8686800" cy="4525963"/>
          </a:xfrm>
        </p:spPr>
        <p:txBody>
          <a:bodyPr/>
          <a:lstStyle/>
          <a:p>
            <a:r>
              <a:rPr lang="zh-TW" altLang="en-US" sz="2800" dirty="0" smtClean="0">
                <a:solidFill>
                  <a:schemeClr val="tx2"/>
                </a:solidFill>
                <a:latin typeface="標楷體" pitchFamily="65" charset="-120"/>
                <a:ea typeface="標楷體" pitchFamily="65" charset="-120"/>
              </a:rPr>
              <a:t>以</a:t>
            </a:r>
            <a:r>
              <a:rPr lang="zh-TW" altLang="en-US" sz="2800" dirty="0" smtClean="0">
                <a:solidFill>
                  <a:srgbClr val="FF0000"/>
                </a:solidFill>
                <a:latin typeface="標楷體" pitchFamily="65" charset="-120"/>
                <a:ea typeface="標楷體" pitchFamily="65" charset="-120"/>
              </a:rPr>
              <a:t>服務</a:t>
            </a:r>
            <a:r>
              <a:rPr lang="zh-TW" altLang="en-US" sz="2800" dirty="0" smtClean="0">
                <a:solidFill>
                  <a:schemeClr val="tx2"/>
                </a:solidFill>
                <a:latin typeface="標楷體" pitchFamily="65" charset="-120"/>
                <a:ea typeface="標楷體" pitchFamily="65" charset="-120"/>
              </a:rPr>
              <a:t>來凝聚社員、發展社務</a:t>
            </a:r>
            <a:endParaRPr lang="en-US" altLang="zh-TW" sz="2800" dirty="0" smtClean="0">
              <a:solidFill>
                <a:schemeClr val="tx2"/>
              </a:solidFill>
              <a:latin typeface="標楷體" pitchFamily="65" charset="-120"/>
              <a:ea typeface="標楷體" pitchFamily="65" charset="-120"/>
            </a:endParaRPr>
          </a:p>
          <a:p>
            <a:r>
              <a:rPr lang="zh-TW" altLang="en-US" sz="2800" dirty="0" smtClean="0">
                <a:solidFill>
                  <a:schemeClr val="tx2"/>
                </a:solidFill>
                <a:latin typeface="標楷體" pitchFamily="65" charset="-120"/>
                <a:ea typeface="標楷體" pitchFamily="65" charset="-120"/>
              </a:rPr>
              <a:t>扶輪白金卡 </a:t>
            </a:r>
            <a:r>
              <a:rPr lang="en-US" altLang="zh-TW" sz="2800" dirty="0" smtClean="0">
                <a:solidFill>
                  <a:schemeClr val="tx2"/>
                </a:solidFill>
                <a:latin typeface="標楷體" pitchFamily="65" charset="-120"/>
                <a:ea typeface="標楷體" pitchFamily="65" charset="-120"/>
              </a:rPr>
              <a:t>2000</a:t>
            </a:r>
            <a:r>
              <a:rPr lang="zh-TW" altLang="en-US" sz="2800" dirty="0" smtClean="0">
                <a:solidFill>
                  <a:schemeClr val="tx2"/>
                </a:solidFill>
                <a:latin typeface="標楷體" pitchFamily="65" charset="-120"/>
                <a:ea typeface="標楷體" pitchFamily="65" charset="-120"/>
              </a:rPr>
              <a:t>張→</a:t>
            </a:r>
            <a:r>
              <a:rPr lang="en-US" altLang="zh-TW" sz="2800" dirty="0" smtClean="0">
                <a:solidFill>
                  <a:schemeClr val="tx2"/>
                </a:solidFill>
                <a:latin typeface="標楷體" pitchFamily="65" charset="-120"/>
                <a:ea typeface="標楷體" pitchFamily="65" charset="-120"/>
              </a:rPr>
              <a:t>4000</a:t>
            </a:r>
            <a:r>
              <a:rPr lang="zh-TW" altLang="en-US" sz="2800" dirty="0" smtClean="0">
                <a:solidFill>
                  <a:schemeClr val="tx2"/>
                </a:solidFill>
                <a:latin typeface="標楷體" pitchFamily="65" charset="-120"/>
                <a:ea typeface="標楷體" pitchFamily="65" charset="-120"/>
              </a:rPr>
              <a:t>張</a:t>
            </a:r>
            <a:r>
              <a:rPr lang="en-US" altLang="zh-TW" sz="2800" dirty="0" smtClean="0">
                <a:solidFill>
                  <a:schemeClr val="tx2"/>
                </a:solidFill>
                <a:latin typeface="標楷體" pitchFamily="65" charset="-120"/>
                <a:ea typeface="標楷體" pitchFamily="65" charset="-120"/>
              </a:rPr>
              <a:t>(</a:t>
            </a:r>
            <a:r>
              <a:rPr lang="zh-TW" altLang="en-US" sz="2800" dirty="0" smtClean="0">
                <a:solidFill>
                  <a:schemeClr val="tx2"/>
                </a:solidFill>
                <a:latin typeface="標楷體" pitchFamily="65" charset="-120"/>
                <a:ea typeface="標楷體" pitchFamily="65" charset="-120"/>
              </a:rPr>
              <a:t>地區額度</a:t>
            </a:r>
            <a:r>
              <a:rPr lang="en-US" altLang="zh-TW" sz="2800" dirty="0" smtClean="0">
                <a:solidFill>
                  <a:schemeClr val="tx2"/>
                </a:solidFill>
                <a:latin typeface="標楷體" pitchFamily="65" charset="-120"/>
                <a:ea typeface="標楷體" pitchFamily="65" charset="-120"/>
              </a:rPr>
              <a:t>300</a:t>
            </a:r>
            <a:r>
              <a:rPr lang="zh-TW" altLang="en-US" sz="2800" dirty="0" smtClean="0">
                <a:solidFill>
                  <a:schemeClr val="tx2"/>
                </a:solidFill>
                <a:latin typeface="標楷體" pitchFamily="65" charset="-120"/>
                <a:ea typeface="標楷體" pitchFamily="65" charset="-120"/>
              </a:rPr>
              <a:t>張</a:t>
            </a:r>
            <a:r>
              <a:rPr lang="en-US" altLang="zh-TW" sz="2800" dirty="0" smtClean="0">
                <a:solidFill>
                  <a:schemeClr val="tx2"/>
                </a:solidFill>
                <a:latin typeface="標楷體" pitchFamily="65" charset="-120"/>
                <a:ea typeface="標楷體" pitchFamily="65" charset="-120"/>
              </a:rPr>
              <a:t>)</a:t>
            </a:r>
          </a:p>
          <a:p>
            <a:pPr>
              <a:buNone/>
            </a:pPr>
            <a:r>
              <a:rPr lang="zh-TW" altLang="en-US" sz="2800" dirty="0" smtClean="0">
                <a:solidFill>
                  <a:schemeClr val="tx2"/>
                </a:solidFill>
                <a:latin typeface="標楷體" pitchFamily="65" charset="-120"/>
                <a:ea typeface="標楷體" pitchFamily="65" charset="-120"/>
              </a:rPr>
              <a:t>  發卡國家：</a:t>
            </a:r>
            <a:r>
              <a:rPr lang="en-US" altLang="zh-TW" sz="2800" dirty="0" smtClean="0">
                <a:solidFill>
                  <a:schemeClr val="tx2"/>
                </a:solidFill>
                <a:latin typeface="+mn-lt"/>
                <a:ea typeface="標楷體" pitchFamily="65" charset="-120"/>
              </a:rPr>
              <a:t>USA/UK/Canada/France/Japan/Taiwan</a:t>
            </a:r>
          </a:p>
          <a:p>
            <a:r>
              <a:rPr lang="zh-TW" altLang="en-US" sz="2800" dirty="0" smtClean="0">
                <a:solidFill>
                  <a:schemeClr val="tx2"/>
                </a:solidFill>
                <a:latin typeface="標楷體" pitchFamily="65" charset="-120"/>
                <a:ea typeface="標楷體" pitchFamily="65" charset="-120"/>
              </a:rPr>
              <a:t>扶輪基金委員會</a:t>
            </a:r>
            <a:r>
              <a:rPr lang="en-US" altLang="zh-TW" sz="2800" dirty="0" smtClean="0">
                <a:solidFill>
                  <a:schemeClr val="tx2"/>
                </a:solidFill>
                <a:latin typeface="標楷體" pitchFamily="65" charset="-120"/>
                <a:ea typeface="標楷體" pitchFamily="65" charset="-120"/>
              </a:rPr>
              <a:t>/</a:t>
            </a:r>
            <a:r>
              <a:rPr lang="en-US" altLang="zh-TW" sz="2800" dirty="0" smtClean="0">
                <a:solidFill>
                  <a:schemeClr val="tx2"/>
                </a:solidFill>
                <a:latin typeface="+mn-lt"/>
                <a:ea typeface="標楷體" pitchFamily="65" charset="-120"/>
              </a:rPr>
              <a:t>RYE</a:t>
            </a:r>
            <a:r>
              <a:rPr lang="zh-TW" altLang="en-US" sz="2800" dirty="0" smtClean="0">
                <a:solidFill>
                  <a:schemeClr val="tx2"/>
                </a:solidFill>
                <a:latin typeface="標楷體" pitchFamily="65" charset="-120"/>
                <a:ea typeface="標楷體" pitchFamily="65" charset="-120"/>
              </a:rPr>
              <a:t>委員會  </a:t>
            </a:r>
            <a:r>
              <a:rPr lang="zh-TW" altLang="en-US" sz="2800" dirty="0" smtClean="0">
                <a:solidFill>
                  <a:srgbClr val="FF0000"/>
                </a:solidFill>
                <a:latin typeface="標楷體" pitchFamily="65" charset="-120"/>
                <a:ea typeface="標楷體" pitchFamily="65" charset="-120"/>
              </a:rPr>
              <a:t>延續性</a:t>
            </a:r>
            <a:endParaRPr lang="en-US" altLang="zh-TW" sz="2800" dirty="0" smtClean="0">
              <a:solidFill>
                <a:srgbClr val="FF0000"/>
              </a:solidFill>
              <a:latin typeface="標楷體" pitchFamily="65" charset="-120"/>
              <a:ea typeface="標楷體" pitchFamily="65" charset="-120"/>
            </a:endParaRPr>
          </a:p>
          <a:p>
            <a:r>
              <a:rPr lang="zh-TW" altLang="en-US" sz="2800" dirty="0" smtClean="0">
                <a:solidFill>
                  <a:schemeClr val="tx2"/>
                </a:solidFill>
                <a:latin typeface="標楷體" pitchFamily="65" charset="-120"/>
                <a:ea typeface="標楷體" pitchFamily="65" charset="-120"/>
              </a:rPr>
              <a:t>發展社的特色</a:t>
            </a:r>
            <a:endParaRPr lang="en-US" altLang="zh-TW" sz="2800" dirty="0" smtClean="0">
              <a:solidFill>
                <a:schemeClr val="tx2"/>
              </a:solidFill>
              <a:latin typeface="標楷體" pitchFamily="65" charset="-120"/>
              <a:ea typeface="標楷體" pitchFamily="65" charset="-120"/>
            </a:endParaRPr>
          </a:p>
          <a:p>
            <a:r>
              <a:rPr lang="zh-TW" altLang="en-US" sz="2800" dirty="0" smtClean="0">
                <a:solidFill>
                  <a:schemeClr val="tx2"/>
                </a:solidFill>
                <a:latin typeface="標楷體" pitchFamily="65" charset="-120"/>
                <a:ea typeface="標楷體" pitchFamily="65" charset="-120"/>
              </a:rPr>
              <a:t>扶輪禮儀：排序、稱呼</a:t>
            </a:r>
            <a:endParaRPr lang="en-US" altLang="zh-TW" sz="2800" dirty="0" smtClean="0">
              <a:solidFill>
                <a:schemeClr val="tx2"/>
              </a:solidFill>
              <a:latin typeface="標楷體" pitchFamily="65" charset="-120"/>
              <a:ea typeface="標楷體" pitchFamily="65" charset="-120"/>
            </a:endParaRPr>
          </a:p>
          <a:p>
            <a:r>
              <a:rPr lang="zh-TW" altLang="en-US" sz="2800" dirty="0" smtClean="0">
                <a:solidFill>
                  <a:schemeClr val="tx2"/>
                </a:solidFill>
                <a:latin typeface="標楷體" pitchFamily="65" charset="-120"/>
                <a:ea typeface="標楷體" pitchFamily="65" charset="-120"/>
              </a:rPr>
              <a:t>扶輪標彰、年度口號</a:t>
            </a:r>
            <a:endParaRPr lang="en-US" altLang="zh-TW" sz="2800" dirty="0" smtClean="0">
              <a:solidFill>
                <a:schemeClr val="tx2"/>
              </a:solidFill>
              <a:latin typeface="標楷體" pitchFamily="65" charset="-120"/>
              <a:ea typeface="標楷體" pitchFamily="65" charset="-120"/>
            </a:endParaRPr>
          </a:p>
          <a:p>
            <a:r>
              <a:rPr lang="zh-TW" altLang="en-US" sz="2800" dirty="0" smtClean="0">
                <a:solidFill>
                  <a:schemeClr val="tx2"/>
                </a:solidFill>
                <a:latin typeface="標楷體" pitchFamily="65" charset="-120"/>
                <a:ea typeface="標楷體" pitchFamily="65" charset="-120"/>
              </a:rPr>
              <a:t>扶輪慶典：次序、敬酒時間安排、適當音量</a:t>
            </a:r>
            <a:endParaRPr lang="en-US" altLang="zh-TW" sz="2800" dirty="0" smtClean="0">
              <a:solidFill>
                <a:schemeClr val="tx2"/>
              </a:solidFill>
              <a:latin typeface="標楷體" pitchFamily="65" charset="-120"/>
              <a:ea typeface="標楷體" pitchFamily="65" charset="-120"/>
            </a:endParaRPr>
          </a:p>
          <a:p>
            <a:pPr>
              <a:buNone/>
            </a:pPr>
            <a:r>
              <a:rPr lang="zh-TW" altLang="en-US" sz="4000" dirty="0" smtClean="0">
                <a:solidFill>
                  <a:schemeClr val="tx2"/>
                </a:solidFill>
                <a:latin typeface="標楷體" pitchFamily="65" charset="-120"/>
                <a:ea typeface="標楷體" pitchFamily="65" charset="-120"/>
              </a:rPr>
              <a:t>       </a:t>
            </a:r>
            <a:endParaRPr lang="en-US" altLang="zh-TW" sz="4000" dirty="0" smtClean="0">
              <a:solidFill>
                <a:schemeClr val="tx2"/>
              </a:solidFill>
              <a:latin typeface="標楷體" pitchFamily="65" charset="-120"/>
              <a:ea typeface="標楷體" pitchFamily="65" charset="-120"/>
            </a:endParaRPr>
          </a:p>
          <a:p>
            <a:pPr>
              <a:buNone/>
            </a:pPr>
            <a:r>
              <a:rPr lang="zh-TW" altLang="en-US" sz="4000" dirty="0" smtClean="0">
                <a:solidFill>
                  <a:schemeClr val="tx2"/>
                </a:solidFill>
                <a:latin typeface="標楷體" pitchFamily="65" charset="-120"/>
                <a:ea typeface="標楷體" pitchFamily="65" charset="-120"/>
              </a:rPr>
              <a:t>  </a:t>
            </a:r>
            <a:endParaRPr lang="en-US" altLang="zh-TW" sz="4000" dirty="0" smtClean="0">
              <a:solidFill>
                <a:schemeClr val="tx2"/>
              </a:solidFill>
              <a:latin typeface="標楷體" pitchFamily="65" charset="-120"/>
              <a:ea typeface="標楷體" pitchFamily="65" charset="-120"/>
            </a:endParaRPr>
          </a:p>
          <a:p>
            <a:endParaRPr lang="zh-TW" altLang="en-US" dirty="0"/>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endParaRPr lang="zh-TW" altLang="en-US" sz="4000" dirty="0">
              <a:latin typeface="標楷體" pitchFamily="65" charset="-120"/>
              <a:ea typeface="標楷體" pitchFamily="65" charset="-120"/>
            </a:endParaRPr>
          </a:p>
        </p:txBody>
      </p:sp>
      <p:sp>
        <p:nvSpPr>
          <p:cNvPr id="3" name="內容版面配置區 2"/>
          <p:cNvSpPr>
            <a:spLocks noGrp="1"/>
          </p:cNvSpPr>
          <p:nvPr>
            <p:ph idx="1"/>
          </p:nvPr>
        </p:nvSpPr>
        <p:spPr>
          <a:xfrm>
            <a:off x="2483768" y="1484784"/>
            <a:ext cx="4176464" cy="2808312"/>
          </a:xfrm>
        </p:spPr>
        <p:txBody>
          <a:bodyPr/>
          <a:lstStyle/>
          <a:p>
            <a:pPr algn="ctr">
              <a:buNone/>
            </a:pPr>
            <a:r>
              <a:rPr lang="en-US" altLang="zh-TW" sz="4000" b="1" i="1" dirty="0" smtClean="0">
                <a:solidFill>
                  <a:schemeClr val="tx2"/>
                </a:solidFill>
                <a:latin typeface="+mj-lt"/>
                <a:ea typeface="標楷體" pitchFamily="65" charset="-120"/>
              </a:rPr>
              <a:t>2014-2015</a:t>
            </a:r>
          </a:p>
          <a:p>
            <a:pPr algn="ctr">
              <a:buNone/>
            </a:pPr>
            <a:endParaRPr lang="en-US" altLang="zh-TW" sz="4000" b="1" i="1" dirty="0" smtClean="0">
              <a:solidFill>
                <a:schemeClr val="tx2"/>
              </a:solidFill>
              <a:latin typeface="+mj-lt"/>
              <a:ea typeface="標楷體" pitchFamily="65" charset="-120"/>
            </a:endParaRPr>
          </a:p>
          <a:p>
            <a:pPr algn="ctr">
              <a:buNone/>
            </a:pPr>
            <a:r>
              <a:rPr lang="en-US" altLang="zh-TW" sz="4000" b="1" i="1" dirty="0" smtClean="0">
                <a:solidFill>
                  <a:schemeClr val="tx2"/>
                </a:solidFill>
                <a:latin typeface="+mj-lt"/>
                <a:ea typeface="標楷體" pitchFamily="65" charset="-120"/>
              </a:rPr>
              <a:t> Best Class</a:t>
            </a:r>
          </a:p>
          <a:p>
            <a:pPr algn="ctr">
              <a:buNone/>
            </a:pPr>
            <a:endParaRPr lang="en-US" altLang="zh-TW" sz="4000" b="1" i="1" dirty="0" smtClean="0">
              <a:solidFill>
                <a:schemeClr val="tx2"/>
              </a:solidFill>
              <a:latin typeface="+mn-lt"/>
              <a:ea typeface="標楷體" pitchFamily="65" charset="-120"/>
            </a:endParaRPr>
          </a:p>
          <a:p>
            <a:pPr algn="ctr">
              <a:buNone/>
            </a:pPr>
            <a:r>
              <a:rPr lang="en-US" altLang="zh-TW" sz="4000" b="1" i="1" dirty="0" smtClean="0">
                <a:solidFill>
                  <a:schemeClr val="tx2"/>
                </a:solidFill>
                <a:latin typeface="+mn-lt"/>
                <a:ea typeface="標楷體" pitchFamily="65" charset="-120"/>
              </a:rPr>
              <a:t>Light up Rotary</a:t>
            </a:r>
          </a:p>
          <a:p>
            <a:pPr>
              <a:buNone/>
            </a:pPr>
            <a:r>
              <a:rPr lang="zh-TW" altLang="en-US" sz="4000" dirty="0" smtClean="0">
                <a:solidFill>
                  <a:srgbClr val="C00000"/>
                </a:solidFill>
                <a:latin typeface="標楷體" pitchFamily="65" charset="-120"/>
                <a:ea typeface="標楷體" pitchFamily="65" charset="-120"/>
              </a:rPr>
              <a:t>    </a:t>
            </a:r>
          </a:p>
          <a:p>
            <a:pPr>
              <a:buNone/>
            </a:pPr>
            <a:endParaRPr lang="zh-TW" altLang="en-US" sz="4000" dirty="0" smtClean="0">
              <a:solidFill>
                <a:srgbClr val="C00000"/>
              </a:solidFill>
              <a:latin typeface="標楷體" pitchFamily="65" charset="-120"/>
              <a:ea typeface="標楷體" pitchFamily="65" charset="-120"/>
            </a:endParaRPr>
          </a:p>
          <a:p>
            <a:pPr algn="ctr">
              <a:buNone/>
            </a:pPr>
            <a:endParaRPr lang="en-US" altLang="zh-TW" sz="4000" b="1" i="1" dirty="0" smtClean="0">
              <a:solidFill>
                <a:schemeClr val="tx2"/>
              </a:solidFill>
              <a:latin typeface="+mn-lt"/>
              <a:ea typeface="標楷體" pitchFamily="65" charset="-120"/>
            </a:endParaRPr>
          </a:p>
          <a:p>
            <a:pPr algn="ctr">
              <a:buNone/>
            </a:pPr>
            <a:endParaRPr lang="en-US" altLang="zh-TW" sz="4000" b="1" i="1" dirty="0" smtClean="0">
              <a:solidFill>
                <a:schemeClr val="tx2"/>
              </a:solidFill>
              <a:latin typeface="+mn-lt"/>
              <a:ea typeface="標楷體" pitchFamily="65" charset="-120"/>
            </a:endParaRPr>
          </a:p>
          <a:p>
            <a:pPr>
              <a:buNone/>
            </a:pPr>
            <a:endParaRPr lang="zh-TW" altLang="en-US" sz="3600" dirty="0">
              <a:solidFill>
                <a:schemeClr val="tx2"/>
              </a:solidFill>
              <a:latin typeface="標楷體" pitchFamily="65" charset="-120"/>
              <a:ea typeface="標楷體" pitchFamily="65" charset="-120"/>
            </a:endParaRPr>
          </a:p>
        </p:txBody>
      </p:sp>
      <p:pic>
        <p:nvPicPr>
          <p:cNvPr id="22530" name="Picture 2"/>
          <p:cNvPicPr>
            <a:picLocks noChangeAspect="1" noChangeArrowheads="1"/>
          </p:cNvPicPr>
          <p:nvPr/>
        </p:nvPicPr>
        <p:blipFill>
          <a:blip r:embed="rId2"/>
          <a:srcRect/>
          <a:stretch>
            <a:fillRect/>
          </a:stretch>
        </p:blipFill>
        <p:spPr bwMode="auto">
          <a:xfrm>
            <a:off x="144463" y="6093668"/>
            <a:ext cx="1858962" cy="647700"/>
          </a:xfrm>
          <a:prstGeom prst="rect">
            <a:avLst/>
          </a:prstGeom>
          <a:noFill/>
          <a:ln w="9525">
            <a:noFill/>
            <a:miter lim="800000"/>
            <a:headEnd/>
            <a:tailEnd/>
          </a:ln>
          <a:effectLst/>
        </p:spPr>
      </p:pic>
      <p:pic>
        <p:nvPicPr>
          <p:cNvPr id="5" name="圖片 1"/>
          <p:cNvPicPr>
            <a:picLocks noChangeAspect="1"/>
          </p:cNvPicPr>
          <p:nvPr/>
        </p:nvPicPr>
        <p:blipFill>
          <a:blip r:embed="rId3"/>
          <a:srcRect/>
          <a:stretch>
            <a:fillRect/>
          </a:stretch>
        </p:blipFill>
        <p:spPr bwMode="auto">
          <a:xfrm>
            <a:off x="395536" y="1340768"/>
            <a:ext cx="1946018" cy="2592288"/>
          </a:xfrm>
          <a:prstGeom prst="rect">
            <a:avLst/>
          </a:prstGeom>
          <a:noFill/>
          <a:ln w="9525">
            <a:noFill/>
            <a:miter lim="800000"/>
            <a:headEnd/>
            <a:tailEnd/>
          </a:ln>
        </p:spPr>
      </p:pic>
      <p:pic>
        <p:nvPicPr>
          <p:cNvPr id="1026" name="Picture 2" descr="C:\Users\ortho\Desktop\3490HOME-CLUB大社旗.jpg"/>
          <p:cNvPicPr>
            <a:picLocks noChangeAspect="1" noChangeArrowheads="1"/>
          </p:cNvPicPr>
          <p:nvPr/>
        </p:nvPicPr>
        <p:blipFill>
          <a:blip r:embed="rId4"/>
          <a:srcRect/>
          <a:stretch>
            <a:fillRect/>
          </a:stretch>
        </p:blipFill>
        <p:spPr bwMode="auto">
          <a:xfrm>
            <a:off x="6732240" y="3863777"/>
            <a:ext cx="2194968" cy="2994223"/>
          </a:xfrm>
          <a:prstGeom prst="rect">
            <a:avLst/>
          </a:prstGeom>
          <a:noFill/>
        </p:spPr>
      </p:pic>
      <p:sp>
        <p:nvSpPr>
          <p:cNvPr id="7" name="文字方塊 6"/>
          <p:cNvSpPr txBox="1"/>
          <p:nvPr/>
        </p:nvSpPr>
        <p:spPr>
          <a:xfrm>
            <a:off x="4211960" y="2204864"/>
            <a:ext cx="864096" cy="646331"/>
          </a:xfrm>
          <a:prstGeom prst="rect">
            <a:avLst/>
          </a:prstGeom>
          <a:noFill/>
        </p:spPr>
        <p:txBody>
          <a:bodyPr wrap="square" rtlCol="0">
            <a:spAutoFit/>
          </a:bodyPr>
          <a:lstStyle/>
          <a:p>
            <a:r>
              <a:rPr lang="zh-TW" altLang="en-US" sz="3600" dirty="0" smtClean="0">
                <a:solidFill>
                  <a:srgbClr val="C00000"/>
                </a:solidFill>
                <a:latin typeface="標楷體" pitchFamily="65" charset="-120"/>
                <a:ea typeface="標楷體" pitchFamily="65" charset="-120"/>
              </a:rPr>
              <a:t>讚</a:t>
            </a:r>
            <a:endParaRPr lang="zh-TW" altLang="en-US" sz="3600" dirty="0">
              <a:solidFill>
                <a:srgbClr val="C00000"/>
              </a:solidFill>
              <a:latin typeface="標楷體" pitchFamily="65" charset="-120"/>
              <a:ea typeface="標楷體" pitchFamily="65" charset="-120"/>
            </a:endParaRPr>
          </a:p>
        </p:txBody>
      </p:sp>
      <p:sp>
        <p:nvSpPr>
          <p:cNvPr id="9" name="矩形 8"/>
          <p:cNvSpPr/>
          <p:nvPr/>
        </p:nvSpPr>
        <p:spPr>
          <a:xfrm>
            <a:off x="4211960" y="3717032"/>
            <a:ext cx="646331" cy="646331"/>
          </a:xfrm>
          <a:prstGeom prst="rect">
            <a:avLst/>
          </a:prstGeom>
        </p:spPr>
        <p:txBody>
          <a:bodyPr wrap="none">
            <a:spAutoFit/>
          </a:bodyPr>
          <a:lstStyle/>
          <a:p>
            <a:pPr algn="ctr">
              <a:buNone/>
            </a:pPr>
            <a:r>
              <a:rPr lang="zh-TW" altLang="en-US" sz="3600" dirty="0" smtClean="0">
                <a:solidFill>
                  <a:srgbClr val="C00000"/>
                </a:solidFill>
                <a:latin typeface="標楷體" pitchFamily="65" charset="-120"/>
                <a:ea typeface="標楷體" pitchFamily="65" charset="-120"/>
              </a:rPr>
              <a:t>讚</a:t>
            </a:r>
          </a:p>
        </p:txBody>
      </p:sp>
      <p:sp>
        <p:nvSpPr>
          <p:cNvPr id="10" name="文字方塊 9"/>
          <p:cNvSpPr txBox="1"/>
          <p:nvPr/>
        </p:nvSpPr>
        <p:spPr>
          <a:xfrm>
            <a:off x="2771800" y="5301208"/>
            <a:ext cx="3240360" cy="707886"/>
          </a:xfrm>
          <a:prstGeom prst="rect">
            <a:avLst/>
          </a:prstGeom>
          <a:noFill/>
        </p:spPr>
        <p:txBody>
          <a:bodyPr wrap="square" rtlCol="0">
            <a:spAutoFit/>
          </a:bodyPr>
          <a:lstStyle/>
          <a:p>
            <a:r>
              <a:rPr lang="zh-TW" altLang="en-US" sz="4000" dirty="0" smtClean="0">
                <a:solidFill>
                  <a:srgbClr val="C00000"/>
                </a:solidFill>
                <a:latin typeface="標楷體" pitchFamily="65" charset="-120"/>
                <a:ea typeface="標楷體" pitchFamily="65" charset="-120"/>
              </a:rPr>
              <a:t>   讚 讚 讚</a:t>
            </a:r>
            <a:endParaRPr lang="zh-TW" alt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endParaRPr lang="zh-TW" altLang="en-US" sz="4000" dirty="0">
              <a:latin typeface="標楷體" pitchFamily="65" charset="-120"/>
              <a:ea typeface="標楷體" pitchFamily="65" charset="-120"/>
            </a:endParaRPr>
          </a:p>
        </p:txBody>
      </p:sp>
      <p:pic>
        <p:nvPicPr>
          <p:cNvPr id="3074" name="Picture 2"/>
          <p:cNvPicPr>
            <a:picLocks noChangeAspect="1" noChangeArrowheads="1"/>
          </p:cNvPicPr>
          <p:nvPr/>
        </p:nvPicPr>
        <p:blipFill>
          <a:blip r:embed="rId2"/>
          <a:srcRect/>
          <a:stretch>
            <a:fillRect/>
          </a:stretch>
        </p:blipFill>
        <p:spPr bwMode="auto">
          <a:xfrm>
            <a:off x="144463" y="6093296"/>
            <a:ext cx="1858962" cy="647700"/>
          </a:xfrm>
          <a:prstGeom prst="rect">
            <a:avLst/>
          </a:prstGeom>
          <a:noFill/>
          <a:ln w="9525">
            <a:noFill/>
            <a:miter lim="800000"/>
            <a:headEnd/>
            <a:tailEnd/>
          </a:ln>
          <a:effectLst/>
        </p:spPr>
      </p:pic>
      <p:pic>
        <p:nvPicPr>
          <p:cNvPr id="5" name="Picture 3"/>
          <p:cNvPicPr>
            <a:picLocks noChangeAspect="1"/>
          </p:cNvPicPr>
          <p:nvPr/>
        </p:nvPicPr>
        <p:blipFill>
          <a:blip r:embed="rId3"/>
          <a:srcRect/>
          <a:stretch>
            <a:fillRect/>
          </a:stretch>
        </p:blipFill>
        <p:spPr bwMode="auto">
          <a:xfrm>
            <a:off x="1619672" y="1268760"/>
            <a:ext cx="5888037" cy="2208212"/>
          </a:xfrm>
          <a:prstGeom prst="rect">
            <a:avLst/>
          </a:prstGeom>
          <a:noFill/>
          <a:ln w="9525">
            <a:noFill/>
            <a:miter lim="800000"/>
            <a:headEnd/>
            <a:tailEnd/>
          </a:ln>
        </p:spPr>
      </p:pic>
      <p:sp>
        <p:nvSpPr>
          <p:cNvPr id="6" name="矩形 5"/>
          <p:cNvSpPr/>
          <p:nvPr/>
        </p:nvSpPr>
        <p:spPr>
          <a:xfrm>
            <a:off x="467544" y="3501008"/>
            <a:ext cx="8424936" cy="2308324"/>
          </a:xfrm>
          <a:prstGeom prst="rect">
            <a:avLst/>
          </a:prstGeom>
        </p:spPr>
        <p:txBody>
          <a:bodyPr wrap="square">
            <a:spAutoFit/>
          </a:bodyPr>
          <a:lstStyle/>
          <a:p>
            <a:pPr algn="ctr"/>
            <a:r>
              <a:rPr lang="en-US" altLang="zh-TW" sz="3200" dirty="0" smtClean="0">
                <a:solidFill>
                  <a:srgbClr val="000000"/>
                </a:solidFill>
                <a:latin typeface="+mn-lt"/>
                <a:ea typeface="標楷體" pitchFamily="65" charset="-120"/>
              </a:rPr>
              <a:t>Join Leaders</a:t>
            </a:r>
            <a:r>
              <a:rPr lang="zh-TW" altLang="en-US" sz="3200" dirty="0" smtClean="0">
                <a:solidFill>
                  <a:srgbClr val="000000"/>
                </a:solidFill>
                <a:latin typeface="+mn-lt"/>
                <a:ea typeface="標楷體" pitchFamily="65" charset="-120"/>
              </a:rPr>
              <a:t>    </a:t>
            </a:r>
            <a:r>
              <a:rPr lang="en-US" altLang="zh-TW" sz="3200" dirty="0" smtClean="0">
                <a:solidFill>
                  <a:srgbClr val="000000"/>
                </a:solidFill>
                <a:latin typeface="+mn-lt"/>
                <a:ea typeface="標楷體" pitchFamily="65" charset="-120"/>
              </a:rPr>
              <a:t> Exchange Ideas</a:t>
            </a:r>
            <a:r>
              <a:rPr lang="zh-TW" altLang="en-US" sz="3200" dirty="0" smtClean="0">
                <a:solidFill>
                  <a:srgbClr val="000000"/>
                </a:solidFill>
                <a:latin typeface="+mn-lt"/>
                <a:ea typeface="標楷體" pitchFamily="65" charset="-120"/>
              </a:rPr>
              <a:t>   </a:t>
            </a:r>
            <a:r>
              <a:rPr lang="en-US" altLang="zh-TW" sz="3200" dirty="0" smtClean="0">
                <a:solidFill>
                  <a:srgbClr val="000000"/>
                </a:solidFill>
                <a:latin typeface="+mn-lt"/>
                <a:ea typeface="標楷體" pitchFamily="65" charset="-120"/>
              </a:rPr>
              <a:t> Take Action</a:t>
            </a:r>
          </a:p>
          <a:p>
            <a:r>
              <a:rPr lang="zh-TW" altLang="en-US" dirty="0" smtClean="0">
                <a:solidFill>
                  <a:srgbClr val="000000"/>
                </a:solidFill>
                <a:latin typeface="標楷體" pitchFamily="65" charset="-120"/>
                <a:ea typeface="標楷體" pitchFamily="65" charset="-120"/>
              </a:rPr>
              <a:t>     </a:t>
            </a:r>
            <a:r>
              <a:rPr lang="zh-TW" altLang="en-US" b="1" dirty="0" smtClean="0">
                <a:solidFill>
                  <a:schemeClr val="tx2"/>
                </a:solidFill>
                <a:latin typeface="標楷體" pitchFamily="65" charset="-120"/>
                <a:ea typeface="標楷體" pitchFamily="65" charset="-120"/>
              </a:rPr>
              <a:t>菁英的團體</a:t>
            </a:r>
            <a:r>
              <a:rPr lang="zh-TW" altLang="en-US" dirty="0" smtClean="0">
                <a:solidFill>
                  <a:srgbClr val="000000"/>
                </a:solidFill>
                <a:latin typeface="標楷體" pitchFamily="65" charset="-120"/>
                <a:ea typeface="標楷體" pitchFamily="65" charset="-120"/>
              </a:rPr>
              <a:t>       </a:t>
            </a:r>
            <a:r>
              <a:rPr lang="zh-TW" altLang="en-US" b="1" dirty="0" smtClean="0">
                <a:solidFill>
                  <a:schemeClr val="tx2"/>
                </a:solidFill>
                <a:latin typeface="標楷體" pitchFamily="65" charset="-120"/>
                <a:ea typeface="標楷體" pitchFamily="65" charset="-120"/>
              </a:rPr>
              <a:t>聯誼與交流         共同服務</a:t>
            </a:r>
            <a:endParaRPr lang="en-US" altLang="zh-TW" dirty="0" smtClean="0">
              <a:solidFill>
                <a:srgbClr val="000000"/>
              </a:solidFill>
              <a:latin typeface="標楷體" pitchFamily="65" charset="-120"/>
              <a:ea typeface="標楷體" pitchFamily="65" charset="-120"/>
            </a:endParaRPr>
          </a:p>
          <a:p>
            <a:endParaRPr lang="en-US" altLang="zh-TW" dirty="0" smtClean="0">
              <a:solidFill>
                <a:srgbClr val="000000"/>
              </a:solidFill>
              <a:latin typeface="標楷體" pitchFamily="65" charset="-120"/>
              <a:ea typeface="標楷體" pitchFamily="65" charset="-120"/>
            </a:endParaRPr>
          </a:p>
          <a:p>
            <a:r>
              <a:rPr lang="en-US" altLang="zh-TW" sz="3200" dirty="0" smtClean="0">
                <a:solidFill>
                  <a:srgbClr val="000000"/>
                </a:solidFill>
                <a:latin typeface="標楷體" pitchFamily="65" charset="-120"/>
                <a:ea typeface="標楷體" pitchFamily="65" charset="-120"/>
              </a:rPr>
              <a:t> </a:t>
            </a:r>
            <a:r>
              <a:rPr lang="zh-TW" altLang="en-US" sz="3200" dirty="0" smtClean="0">
                <a:solidFill>
                  <a:srgbClr val="000000"/>
                </a:solidFill>
                <a:latin typeface="標楷體" pitchFamily="65" charset="-120"/>
                <a:ea typeface="標楷體" pitchFamily="65" charset="-120"/>
              </a:rPr>
              <a:t>  結合各行菁英互相交流合作，並一起行動</a:t>
            </a:r>
            <a:endParaRPr lang="en-US" altLang="zh-TW" sz="3200" dirty="0" smtClean="0">
              <a:solidFill>
                <a:srgbClr val="000000"/>
              </a:solidFill>
              <a:latin typeface="標楷體" pitchFamily="65" charset="-120"/>
              <a:ea typeface="標楷體" pitchFamily="65" charset="-120"/>
            </a:endParaRPr>
          </a:p>
          <a:p>
            <a:r>
              <a:rPr lang="zh-TW" altLang="en-US" sz="3200" dirty="0" smtClean="0">
                <a:solidFill>
                  <a:srgbClr val="000000"/>
                </a:solidFill>
                <a:latin typeface="標楷體" pitchFamily="65" charset="-120"/>
                <a:ea typeface="標楷體" pitchFamily="65" charset="-120"/>
              </a:rPr>
              <a:t>            另世界變得更美好</a:t>
            </a:r>
            <a:endParaRPr lang="zh-TW" altLang="en-US" sz="3200" dirty="0">
              <a:solidFill>
                <a:srgbClr val="000000"/>
              </a:solidFill>
              <a:latin typeface="標楷體" pitchFamily="65" charset="-120"/>
              <a:ea typeface="標楷體" pitchFamily="65" charset="-120"/>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bwMode="auto">
          <a:xfrm>
            <a:off x="3584575" y="2441575"/>
            <a:ext cx="1974850" cy="1974850"/>
          </a:xfrm>
          <a:prstGeom prst="rect">
            <a:avLst/>
          </a:prstGeom>
          <a:noFill/>
          <a:ln w="9525">
            <a:noFill/>
            <a:miter lim="800000"/>
            <a:headEnd/>
            <a:tailEnd/>
          </a:ln>
        </p:spPr>
      </p:pic>
      <p:pic>
        <p:nvPicPr>
          <p:cNvPr id="6" name="Picture 5" descr="Coca-Cola(1).eps"/>
          <p:cNvPicPr>
            <a:picLocks noChangeAspect="1"/>
          </p:cNvPicPr>
          <p:nvPr/>
        </p:nvPicPr>
        <p:blipFill>
          <a:blip r:embed="rId4"/>
          <a:srcRect/>
          <a:stretch>
            <a:fillRect/>
          </a:stretch>
        </p:blipFill>
        <p:spPr bwMode="auto">
          <a:xfrm>
            <a:off x="2544763" y="2768600"/>
            <a:ext cx="4054475" cy="1320800"/>
          </a:xfrm>
          <a:prstGeom prst="rect">
            <a:avLst/>
          </a:prstGeom>
          <a:noFill/>
          <a:ln w="9525">
            <a:noFill/>
            <a:miter lim="800000"/>
            <a:headEnd/>
            <a:tailEnd/>
          </a:ln>
        </p:spPr>
      </p:pic>
      <p:pic>
        <p:nvPicPr>
          <p:cNvPr id="2" name="Picture 1" descr="bmw.cdr.eps"/>
          <p:cNvPicPr>
            <a:picLocks noChangeAspect="1"/>
          </p:cNvPicPr>
          <p:nvPr/>
        </p:nvPicPr>
        <p:blipFill>
          <a:blip r:embed="rId5"/>
          <a:srcRect/>
          <a:stretch>
            <a:fillRect/>
          </a:stretch>
        </p:blipFill>
        <p:spPr bwMode="auto">
          <a:xfrm>
            <a:off x="3249613" y="2106613"/>
            <a:ext cx="2644775" cy="2644775"/>
          </a:xfrm>
          <a:prstGeom prst="rect">
            <a:avLst/>
          </a:prstGeom>
          <a:noFill/>
          <a:ln w="9525">
            <a:noFill/>
            <a:miter lim="800000"/>
            <a:headEnd/>
            <a:tailEnd/>
          </a:ln>
        </p:spPr>
      </p:pic>
      <p:pic>
        <p:nvPicPr>
          <p:cNvPr id="3" name="Picture 2" descr="Apple_noText-02.eps"/>
          <p:cNvPicPr>
            <a:picLocks noChangeAspect="1"/>
          </p:cNvPicPr>
          <p:nvPr/>
        </p:nvPicPr>
        <p:blipFill>
          <a:blip r:embed="rId6"/>
          <a:srcRect/>
          <a:stretch>
            <a:fillRect/>
          </a:stretch>
        </p:blipFill>
        <p:spPr bwMode="auto">
          <a:xfrm>
            <a:off x="2940050" y="1690688"/>
            <a:ext cx="3263900" cy="3262312"/>
          </a:xfrm>
          <a:prstGeom prst="rect">
            <a:avLst/>
          </a:prstGeom>
          <a:noFill/>
          <a:ln w="9525">
            <a:noFill/>
            <a:miter lim="800000"/>
            <a:headEnd/>
            <a:tailEnd/>
          </a:ln>
        </p:spPr>
      </p:pic>
      <p:pic>
        <p:nvPicPr>
          <p:cNvPr id="9" name="Picture 3"/>
          <p:cNvPicPr>
            <a:picLocks noChangeAspect="1"/>
          </p:cNvPicPr>
          <p:nvPr/>
        </p:nvPicPr>
        <p:blipFill>
          <a:blip r:embed="rId7"/>
          <a:srcRect/>
          <a:stretch>
            <a:fillRect/>
          </a:stretch>
        </p:blipFill>
        <p:spPr bwMode="auto">
          <a:xfrm>
            <a:off x="2138363" y="1908175"/>
            <a:ext cx="4867275" cy="1825625"/>
          </a:xfrm>
          <a:prstGeom prst="rect">
            <a:avLst/>
          </a:prstGeom>
          <a:noFill/>
          <a:ln w="9525">
            <a:noFill/>
            <a:miter lim="800000"/>
            <a:headEnd/>
            <a:tailEnd/>
          </a:ln>
        </p:spPr>
      </p:pic>
      <p:pic>
        <p:nvPicPr>
          <p:cNvPr id="10" name="Picture 9"/>
          <p:cNvPicPr>
            <a:picLocks noChangeAspect="1"/>
          </p:cNvPicPr>
          <p:nvPr/>
        </p:nvPicPr>
        <p:blipFill>
          <a:blip r:embed="rId3"/>
          <a:srcRect/>
          <a:stretch>
            <a:fillRect/>
          </a:stretch>
        </p:blipFill>
        <p:spPr bwMode="auto">
          <a:xfrm>
            <a:off x="6889750" y="4186238"/>
            <a:ext cx="912813" cy="914400"/>
          </a:xfrm>
          <a:prstGeom prst="rect">
            <a:avLst/>
          </a:prstGeom>
          <a:noFill/>
          <a:ln w="9525">
            <a:noFill/>
            <a:miter lim="800000"/>
            <a:headEnd/>
            <a:tailEnd/>
          </a:ln>
        </p:spPr>
      </p:pic>
      <p:pic>
        <p:nvPicPr>
          <p:cNvPr id="11" name="Picture 10" descr="Coca-Cola(1).eps"/>
          <p:cNvPicPr>
            <a:picLocks noChangeAspect="1"/>
          </p:cNvPicPr>
          <p:nvPr/>
        </p:nvPicPr>
        <p:blipFill>
          <a:blip r:embed="rId4"/>
          <a:srcRect/>
          <a:stretch>
            <a:fillRect/>
          </a:stretch>
        </p:blipFill>
        <p:spPr bwMode="auto">
          <a:xfrm>
            <a:off x="4089400" y="4259263"/>
            <a:ext cx="2362200" cy="768350"/>
          </a:xfrm>
          <a:prstGeom prst="rect">
            <a:avLst/>
          </a:prstGeom>
          <a:noFill/>
          <a:ln w="9525">
            <a:noFill/>
            <a:miter lim="800000"/>
            <a:headEnd/>
            <a:tailEnd/>
          </a:ln>
        </p:spPr>
      </p:pic>
      <p:pic>
        <p:nvPicPr>
          <p:cNvPr id="12" name="Picture 11" descr="bmw.cdr.eps"/>
          <p:cNvPicPr>
            <a:picLocks noChangeAspect="1"/>
          </p:cNvPicPr>
          <p:nvPr/>
        </p:nvPicPr>
        <p:blipFill>
          <a:blip r:embed="rId5"/>
          <a:srcRect/>
          <a:stretch>
            <a:fillRect/>
          </a:stretch>
        </p:blipFill>
        <p:spPr bwMode="auto">
          <a:xfrm>
            <a:off x="2630488" y="4133850"/>
            <a:ext cx="1019175" cy="1019175"/>
          </a:xfrm>
          <a:prstGeom prst="rect">
            <a:avLst/>
          </a:prstGeom>
          <a:noFill/>
          <a:ln w="9525">
            <a:noFill/>
            <a:miter lim="800000"/>
            <a:headEnd/>
            <a:tailEnd/>
          </a:ln>
        </p:spPr>
      </p:pic>
      <p:pic>
        <p:nvPicPr>
          <p:cNvPr id="13" name="Picture 12"/>
          <p:cNvPicPr>
            <a:picLocks noChangeAspect="1"/>
          </p:cNvPicPr>
          <p:nvPr/>
        </p:nvPicPr>
        <p:blipFill>
          <a:blip r:embed="rId8"/>
          <a:srcRect/>
          <a:stretch>
            <a:fillRect/>
          </a:stretch>
        </p:blipFill>
        <p:spPr bwMode="auto">
          <a:xfrm>
            <a:off x="1250950" y="4090988"/>
            <a:ext cx="941388" cy="10382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5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childTnLst>
                                </p:cTn>
                              </p:par>
                              <p:par>
                                <p:cTn id="32" presetID="0" presetClass="path" presetSubtype="0" accel="50000" decel="50000" fill="hold" nodeType="withEffect">
                                  <p:stCondLst>
                                    <p:cond delay="0"/>
                                  </p:stCondLst>
                                  <p:childTnLst>
                                    <p:animMotion origin="layout" path="M 0.375 2.22222E-6 L 3.88889E-6 2.22222E-6 " pathEditMode="relative" ptsTypes="AA">
                                      <p:cBhvr>
                                        <p:cTn id="33" dur="1000" fill="hold"/>
                                        <p:tgtEl>
                                          <p:spTgt spid="13"/>
                                        </p:tgtEl>
                                        <p:attrNameLst>
                                          <p:attrName>ppt_x</p:attrName>
                                          <p:attrName>ppt_y</p:attrName>
                                        </p:attrNameLst>
                                      </p:cBhvr>
                                    </p:animMotion>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par>
                                <p:cTn id="37" presetID="0" presetClass="path" presetSubtype="0" accel="50000" decel="50000" fill="hold" nodeType="withEffect">
                                  <p:stCondLst>
                                    <p:cond delay="0"/>
                                  </p:stCondLst>
                                  <p:childTnLst>
                                    <p:animMotion origin="layout" path="M 0.23333 2.22222E-6 L 4.16667E-6 2.22222E-6 " pathEditMode="relative" ptsTypes="AA">
                                      <p:cBhvr>
                                        <p:cTn id="38" dur="1000" fill="hold"/>
                                        <p:tgtEl>
                                          <p:spTgt spid="12"/>
                                        </p:tgtEl>
                                        <p:attrNameLst>
                                          <p:attrName>ppt_x</p:attrName>
                                          <p:attrName>ppt_y</p:attrName>
                                        </p:attrNameLst>
                                      </p:cBhvr>
                                    </p:animMotion>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childTnLst>
                                </p:cTn>
                              </p:par>
                              <p:par>
                                <p:cTn id="45" presetID="0" presetClass="path" presetSubtype="0" accel="50000" decel="50000" fill="hold" nodeType="withEffect">
                                  <p:stCondLst>
                                    <p:cond delay="0"/>
                                  </p:stCondLst>
                                  <p:childTnLst>
                                    <p:animMotion origin="layout" path="M -0.23837 -2.22222E-6 L 1.94444E-6 -2.22222E-6 " pathEditMode="relative" rAng="0" ptsTypes="AA">
                                      <p:cBhvr>
                                        <p:cTn id="46" dur="1000" fill="hold"/>
                                        <p:tgtEl>
                                          <p:spTgt spid="10"/>
                                        </p:tgtEl>
                                        <p:attrNameLst>
                                          <p:attrName>ppt_x</p:attrName>
                                          <p:attrName>ppt_y</p:attrName>
                                        </p:attrNameLst>
                                      </p:cBhvr>
                                      <p:rCtr x="1191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0" y="1187450"/>
            <a:ext cx="9144000" cy="56705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12643" name="Title 1"/>
          <p:cNvSpPr>
            <a:spLocks noGrp="1"/>
          </p:cNvSpPr>
          <p:nvPr>
            <p:ph type="title" idx="4294967295"/>
          </p:nvPr>
        </p:nvSpPr>
        <p:spPr bwMode="auto">
          <a:xfrm>
            <a:off x="381000" y="457200"/>
            <a:ext cx="8763000" cy="533400"/>
          </a:xfrm>
          <a:prstGeom prst="rect">
            <a:avLst/>
          </a:prstGeom>
          <a:noFill/>
          <a:ln>
            <a:miter lim="800000"/>
            <a:headEnd/>
            <a:tailEnd/>
          </a:ln>
        </p:spPr>
        <p:txBody>
          <a:bodyPr lIns="0" tIns="0" rIns="0" bIns="0" anchor="ctr"/>
          <a:lstStyle/>
          <a:p>
            <a:pPr algn="l"/>
            <a:r>
              <a:rPr lang="en-US" altLang="zh-TW" sz="2200">
                <a:solidFill>
                  <a:schemeClr val="bg1"/>
                </a:solidFill>
                <a:latin typeface="Arial Narrow" pitchFamily="34" charset="0"/>
              </a:rPr>
              <a:t>BRANDS</a:t>
            </a:r>
            <a:r>
              <a:rPr lang="en-US" altLang="zh-TW" sz="2200" b="1">
                <a:solidFill>
                  <a:schemeClr val="bg1"/>
                </a:solidFill>
                <a:latin typeface="Arial Narrow" pitchFamily="34" charset="0"/>
              </a:rPr>
              <a:t> EVOLVE</a:t>
            </a:r>
            <a:endParaRPr lang="en-US" altLang="zh-TW" sz="2200">
              <a:solidFill>
                <a:schemeClr val="bg1"/>
              </a:solidFill>
              <a:latin typeface="Arial Narrow" pitchFamily="34" charset="0"/>
            </a:endParaRPr>
          </a:p>
        </p:txBody>
      </p:sp>
      <p:grpSp>
        <p:nvGrpSpPr>
          <p:cNvPr id="3" name="Group 2"/>
          <p:cNvGrpSpPr>
            <a:grpSpLocks/>
          </p:cNvGrpSpPr>
          <p:nvPr/>
        </p:nvGrpSpPr>
        <p:grpSpPr bwMode="auto">
          <a:xfrm>
            <a:off x="1235075" y="1187450"/>
            <a:ext cx="6237288" cy="1541463"/>
            <a:chOff x="1235850" y="1187487"/>
            <a:chExt cx="6235861" cy="1541902"/>
          </a:xfrm>
        </p:grpSpPr>
        <p:pic>
          <p:nvPicPr>
            <p:cNvPr id="112645" name="Picture 4"/>
            <p:cNvPicPr preferRelativeResize="0">
              <a:picLocks noChangeAspect="1" noChangeArrowheads="1"/>
            </p:cNvPicPr>
            <p:nvPr/>
          </p:nvPicPr>
          <p:blipFill>
            <a:blip r:embed="rId3"/>
            <a:srcRect/>
            <a:stretch>
              <a:fillRect/>
            </a:stretch>
          </p:blipFill>
          <p:spPr bwMode="auto">
            <a:xfrm>
              <a:off x="1235850" y="1187487"/>
              <a:ext cx="1073994" cy="1541902"/>
            </a:xfrm>
            <a:prstGeom prst="rect">
              <a:avLst/>
            </a:prstGeom>
            <a:noFill/>
            <a:ln w="9525">
              <a:noFill/>
              <a:miter lim="800000"/>
              <a:headEnd/>
              <a:tailEnd/>
            </a:ln>
          </p:spPr>
        </p:pic>
        <p:pic>
          <p:nvPicPr>
            <p:cNvPr id="112646" name="Picture 5"/>
            <p:cNvPicPr preferRelativeResize="0">
              <a:picLocks noChangeAspect="1" noChangeArrowheads="1"/>
            </p:cNvPicPr>
            <p:nvPr/>
          </p:nvPicPr>
          <p:blipFill>
            <a:blip r:embed="rId4"/>
            <a:srcRect/>
            <a:stretch>
              <a:fillRect/>
            </a:stretch>
          </p:blipFill>
          <p:spPr bwMode="auto">
            <a:xfrm>
              <a:off x="2819655" y="1187487"/>
              <a:ext cx="1274610" cy="1427769"/>
            </a:xfrm>
            <a:prstGeom prst="rect">
              <a:avLst/>
            </a:prstGeom>
            <a:noFill/>
            <a:ln w="9525">
              <a:noFill/>
              <a:miter lim="800000"/>
              <a:headEnd/>
              <a:tailEnd/>
            </a:ln>
          </p:spPr>
        </p:pic>
        <p:pic>
          <p:nvPicPr>
            <p:cNvPr id="112647" name="Picture 6"/>
            <p:cNvPicPr preferRelativeResize="0">
              <a:picLocks noChangeAspect="1" noChangeArrowheads="1"/>
            </p:cNvPicPr>
            <p:nvPr/>
          </p:nvPicPr>
          <p:blipFill>
            <a:blip r:embed="rId5"/>
            <a:srcRect/>
            <a:stretch>
              <a:fillRect/>
            </a:stretch>
          </p:blipFill>
          <p:spPr bwMode="auto">
            <a:xfrm>
              <a:off x="4574957" y="1269757"/>
              <a:ext cx="1177901" cy="1377360"/>
            </a:xfrm>
            <a:prstGeom prst="rect">
              <a:avLst/>
            </a:prstGeom>
            <a:noFill/>
            <a:ln w="9525">
              <a:noFill/>
              <a:miter lim="800000"/>
              <a:headEnd/>
              <a:tailEnd/>
            </a:ln>
          </p:spPr>
        </p:pic>
        <p:pic>
          <p:nvPicPr>
            <p:cNvPr id="112648" name="Picture 7"/>
            <p:cNvPicPr preferRelativeResize="0">
              <a:picLocks noChangeAspect="1" noChangeArrowheads="1"/>
            </p:cNvPicPr>
            <p:nvPr/>
          </p:nvPicPr>
          <p:blipFill>
            <a:blip r:embed="rId6"/>
            <a:srcRect/>
            <a:stretch>
              <a:fillRect/>
            </a:stretch>
          </p:blipFill>
          <p:spPr bwMode="auto">
            <a:xfrm>
              <a:off x="6308164" y="1269757"/>
              <a:ext cx="1163547" cy="1367516"/>
            </a:xfrm>
            <a:prstGeom prst="rect">
              <a:avLst/>
            </a:prstGeom>
            <a:noFill/>
            <a:ln w="9525">
              <a:noFill/>
              <a:miter lim="800000"/>
              <a:headEnd/>
              <a:tailEnd/>
            </a:ln>
          </p:spPr>
        </p:pic>
      </p:grpSp>
      <p:grpSp>
        <p:nvGrpSpPr>
          <p:cNvPr id="4" name="Group 18"/>
          <p:cNvGrpSpPr>
            <a:grpSpLocks/>
          </p:cNvGrpSpPr>
          <p:nvPr/>
        </p:nvGrpSpPr>
        <p:grpSpPr bwMode="auto">
          <a:xfrm>
            <a:off x="1236663" y="3359150"/>
            <a:ext cx="6664325" cy="1090613"/>
            <a:chOff x="1237015" y="3359314"/>
            <a:chExt cx="6663752" cy="1090968"/>
          </a:xfrm>
        </p:grpSpPr>
        <p:pic>
          <p:nvPicPr>
            <p:cNvPr id="112650" name="Picture 2"/>
            <p:cNvPicPr preferRelativeResize="0">
              <a:picLocks noChangeAspect="1" noChangeArrowheads="1"/>
            </p:cNvPicPr>
            <p:nvPr/>
          </p:nvPicPr>
          <p:blipFill>
            <a:blip r:embed="rId7"/>
            <a:srcRect/>
            <a:stretch>
              <a:fillRect/>
            </a:stretch>
          </p:blipFill>
          <p:spPr bwMode="auto">
            <a:xfrm>
              <a:off x="6270181" y="3548240"/>
              <a:ext cx="1630586" cy="677458"/>
            </a:xfrm>
            <a:prstGeom prst="rect">
              <a:avLst/>
            </a:prstGeom>
            <a:noFill/>
            <a:ln w="9525">
              <a:noFill/>
              <a:miter lim="800000"/>
              <a:headEnd/>
              <a:tailEnd/>
            </a:ln>
          </p:spPr>
        </p:pic>
        <p:pic>
          <p:nvPicPr>
            <p:cNvPr id="112651" name="Picture 3"/>
            <p:cNvPicPr preferRelativeResize="0">
              <a:picLocks noChangeAspect="1" noChangeArrowheads="1"/>
            </p:cNvPicPr>
            <p:nvPr/>
          </p:nvPicPr>
          <p:blipFill>
            <a:blip r:embed="rId8"/>
            <a:srcRect/>
            <a:stretch>
              <a:fillRect/>
            </a:stretch>
          </p:blipFill>
          <p:spPr bwMode="auto">
            <a:xfrm>
              <a:off x="2847600" y="3359314"/>
              <a:ext cx="1184177" cy="1090968"/>
            </a:xfrm>
            <a:prstGeom prst="rect">
              <a:avLst/>
            </a:prstGeom>
            <a:noFill/>
            <a:ln w="9525">
              <a:noFill/>
              <a:miter lim="800000"/>
              <a:headEnd/>
              <a:tailEnd/>
            </a:ln>
          </p:spPr>
        </p:pic>
        <p:pic>
          <p:nvPicPr>
            <p:cNvPr id="112652" name="Picture 5"/>
            <p:cNvPicPr preferRelativeResize="0">
              <a:picLocks noChangeAspect="1" noChangeArrowheads="1"/>
            </p:cNvPicPr>
            <p:nvPr/>
          </p:nvPicPr>
          <p:blipFill>
            <a:blip r:embed="rId9"/>
            <a:srcRect/>
            <a:stretch>
              <a:fillRect/>
            </a:stretch>
          </p:blipFill>
          <p:spPr bwMode="auto">
            <a:xfrm>
              <a:off x="4480255" y="3574496"/>
              <a:ext cx="1483647" cy="666127"/>
            </a:xfrm>
            <a:prstGeom prst="rect">
              <a:avLst/>
            </a:prstGeom>
            <a:noFill/>
            <a:ln w="9525">
              <a:noFill/>
              <a:miter lim="800000"/>
              <a:headEnd/>
              <a:tailEnd/>
            </a:ln>
          </p:spPr>
        </p:pic>
        <p:pic>
          <p:nvPicPr>
            <p:cNvPr id="112653" name="Picture 4"/>
            <p:cNvPicPr preferRelativeResize="0">
              <a:picLocks noChangeAspect="1" noChangeArrowheads="1"/>
            </p:cNvPicPr>
            <p:nvPr/>
          </p:nvPicPr>
          <p:blipFill>
            <a:blip r:embed="rId10"/>
            <a:srcRect/>
            <a:stretch>
              <a:fillRect/>
            </a:stretch>
          </p:blipFill>
          <p:spPr bwMode="auto">
            <a:xfrm>
              <a:off x="1237015" y="3419698"/>
              <a:ext cx="943969" cy="952322"/>
            </a:xfrm>
            <a:prstGeom prst="rect">
              <a:avLst/>
            </a:prstGeom>
            <a:noFill/>
            <a:ln w="9525">
              <a:noFill/>
              <a:miter lim="800000"/>
              <a:headEnd/>
              <a:tailEnd/>
            </a:ln>
          </p:spPr>
        </p:pic>
      </p:grpSp>
      <p:grpSp>
        <p:nvGrpSpPr>
          <p:cNvPr id="5" name="Group 19"/>
          <p:cNvGrpSpPr>
            <a:grpSpLocks/>
          </p:cNvGrpSpPr>
          <p:nvPr/>
        </p:nvGrpSpPr>
        <p:grpSpPr bwMode="auto">
          <a:xfrm>
            <a:off x="1025525" y="4767263"/>
            <a:ext cx="7099300" cy="1352550"/>
            <a:chOff x="1024876" y="4767397"/>
            <a:chExt cx="7100232" cy="1352442"/>
          </a:xfrm>
        </p:grpSpPr>
        <p:pic>
          <p:nvPicPr>
            <p:cNvPr id="112655" name="Picture 5"/>
            <p:cNvPicPr>
              <a:picLocks noChangeAspect="1" noChangeArrowheads="1"/>
            </p:cNvPicPr>
            <p:nvPr/>
          </p:nvPicPr>
          <p:blipFill>
            <a:blip r:embed="rId11"/>
            <a:srcRect/>
            <a:stretch>
              <a:fillRect/>
            </a:stretch>
          </p:blipFill>
          <p:spPr bwMode="auto">
            <a:xfrm>
              <a:off x="1024876" y="5221107"/>
              <a:ext cx="1420550" cy="636846"/>
            </a:xfrm>
            <a:prstGeom prst="rect">
              <a:avLst/>
            </a:prstGeom>
            <a:noFill/>
            <a:ln w="9525">
              <a:noFill/>
              <a:miter lim="800000"/>
              <a:headEnd/>
              <a:tailEnd/>
            </a:ln>
          </p:spPr>
        </p:pic>
        <p:pic>
          <p:nvPicPr>
            <p:cNvPr id="112656" name="Picture 6"/>
            <p:cNvPicPr>
              <a:picLocks noChangeAspect="1" noChangeArrowheads="1"/>
            </p:cNvPicPr>
            <p:nvPr/>
          </p:nvPicPr>
          <p:blipFill>
            <a:blip r:embed="rId12"/>
            <a:srcRect/>
            <a:stretch>
              <a:fillRect/>
            </a:stretch>
          </p:blipFill>
          <p:spPr bwMode="auto">
            <a:xfrm>
              <a:off x="2851764" y="4971026"/>
              <a:ext cx="1187962" cy="1001244"/>
            </a:xfrm>
            <a:prstGeom prst="rect">
              <a:avLst/>
            </a:prstGeom>
            <a:noFill/>
            <a:ln w="9525">
              <a:noFill/>
              <a:miter lim="800000"/>
              <a:headEnd/>
              <a:tailEnd/>
            </a:ln>
          </p:spPr>
        </p:pic>
        <p:pic>
          <p:nvPicPr>
            <p:cNvPr id="112657" name="Picture 7"/>
            <p:cNvPicPr>
              <a:picLocks noChangeAspect="1" noChangeArrowheads="1"/>
            </p:cNvPicPr>
            <p:nvPr/>
          </p:nvPicPr>
          <p:blipFill>
            <a:blip r:embed="rId13"/>
            <a:srcRect/>
            <a:stretch>
              <a:fillRect/>
            </a:stretch>
          </p:blipFill>
          <p:spPr bwMode="auto">
            <a:xfrm>
              <a:off x="4579866" y="4879691"/>
              <a:ext cx="1087974" cy="1044551"/>
            </a:xfrm>
            <a:prstGeom prst="rect">
              <a:avLst/>
            </a:prstGeom>
            <a:noFill/>
            <a:ln w="9525">
              <a:noFill/>
              <a:miter lim="800000"/>
              <a:headEnd/>
              <a:tailEnd/>
            </a:ln>
          </p:spPr>
        </p:pic>
        <p:pic>
          <p:nvPicPr>
            <p:cNvPr id="112658" name="Picture 8"/>
            <p:cNvPicPr>
              <a:picLocks noChangeAspect="1" noChangeArrowheads="1"/>
            </p:cNvPicPr>
            <p:nvPr/>
          </p:nvPicPr>
          <p:blipFill>
            <a:blip r:embed="rId14"/>
            <a:srcRect/>
            <a:stretch>
              <a:fillRect/>
            </a:stretch>
          </p:blipFill>
          <p:spPr bwMode="auto">
            <a:xfrm>
              <a:off x="5864517" y="4767397"/>
              <a:ext cx="2260591" cy="1352442"/>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3500"/>
                            </p:stCondLst>
                            <p:childTnLst>
                              <p:par>
                                <p:cTn id="13" presetID="22" presetClass="entr" presetSubtype="8" fill="hold" nodeType="after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152525"/>
            <a:ext cx="9144000" cy="57054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14691" name="Title 1"/>
          <p:cNvSpPr>
            <a:spLocks noGrp="1"/>
          </p:cNvSpPr>
          <p:nvPr>
            <p:ph type="title" idx="4294967295"/>
          </p:nvPr>
        </p:nvSpPr>
        <p:spPr bwMode="auto">
          <a:xfrm>
            <a:off x="381000" y="457200"/>
            <a:ext cx="8763000" cy="533400"/>
          </a:xfrm>
          <a:prstGeom prst="rect">
            <a:avLst/>
          </a:prstGeom>
          <a:noFill/>
          <a:ln>
            <a:miter lim="800000"/>
            <a:headEnd/>
            <a:tailEnd/>
          </a:ln>
        </p:spPr>
        <p:txBody>
          <a:bodyPr lIns="0" tIns="0" rIns="0" bIns="0" anchor="ctr"/>
          <a:lstStyle/>
          <a:p>
            <a:pPr algn="l"/>
            <a:r>
              <a:rPr lang="en-US" altLang="zh-TW" sz="2200" b="1">
                <a:solidFill>
                  <a:schemeClr val="bg1"/>
                </a:solidFill>
                <a:latin typeface="Arial Narrow" pitchFamily="34" charset="0"/>
              </a:rPr>
              <a:t>ROTARY EVOLVED, TOO</a:t>
            </a:r>
            <a:endParaRPr lang="en-US" altLang="zh-TW" sz="2200">
              <a:solidFill>
                <a:schemeClr val="bg1"/>
              </a:solidFill>
              <a:latin typeface="Arial Narrow" pitchFamily="34" charset="0"/>
            </a:endParaRPr>
          </a:p>
        </p:txBody>
      </p:sp>
      <p:pic>
        <p:nvPicPr>
          <p:cNvPr id="3" name="Picture 2"/>
          <p:cNvPicPr>
            <a:picLocks noChangeAspect="1"/>
          </p:cNvPicPr>
          <p:nvPr/>
        </p:nvPicPr>
        <p:blipFill>
          <a:blip r:embed="rId3"/>
          <a:srcRect/>
          <a:stretch>
            <a:fillRect/>
          </a:stretch>
        </p:blipFill>
        <p:spPr bwMode="auto">
          <a:xfrm>
            <a:off x="1695450" y="1401763"/>
            <a:ext cx="5451475" cy="2049462"/>
          </a:xfrm>
          <a:prstGeom prst="rect">
            <a:avLst/>
          </a:prstGeom>
          <a:noFill/>
          <a:ln w="9525">
            <a:noFill/>
            <a:miter lim="800000"/>
            <a:headEnd/>
            <a:tailEnd/>
          </a:ln>
        </p:spPr>
      </p:pic>
      <p:pic>
        <p:nvPicPr>
          <p:cNvPr id="8" name="Picture 7" descr="http://www.chelsearotaryclub.org.uk/upload/logos_big.jpeg">
            <a:hlinkClick r:id="rId4"/>
          </p:cNvPr>
          <p:cNvPicPr>
            <a:picLocks noChangeAspect="1" noChangeArrowheads="1"/>
          </p:cNvPicPr>
          <p:nvPr/>
        </p:nvPicPr>
        <p:blipFill>
          <a:blip r:embed="rId5"/>
          <a:srcRect l="1234" t="10834" r="1051" b="22501"/>
          <a:stretch>
            <a:fillRect/>
          </a:stretch>
        </p:blipFill>
        <p:spPr bwMode="auto">
          <a:xfrm>
            <a:off x="66675" y="4191000"/>
            <a:ext cx="7516813" cy="1524000"/>
          </a:xfrm>
          <a:prstGeom prst="rect">
            <a:avLst/>
          </a:prstGeom>
          <a:noFill/>
          <a:ln w="9525">
            <a:noFill/>
            <a:miter lim="800000"/>
            <a:headEnd/>
            <a:tailEnd/>
          </a:ln>
        </p:spPr>
      </p:pic>
      <p:pic>
        <p:nvPicPr>
          <p:cNvPr id="9" name="Picture 8"/>
          <p:cNvPicPr>
            <a:picLocks noChangeAspect="1"/>
          </p:cNvPicPr>
          <p:nvPr/>
        </p:nvPicPr>
        <p:blipFill>
          <a:blip r:embed="rId6"/>
          <a:srcRect/>
          <a:stretch>
            <a:fillRect/>
          </a:stretch>
        </p:blipFill>
        <p:spPr bwMode="auto">
          <a:xfrm>
            <a:off x="7659688" y="4249738"/>
            <a:ext cx="1376362" cy="13763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3000"/>
                            </p:stCondLst>
                            <p:childTnLst>
                              <p:par>
                                <p:cTn id="13" presetID="22" presetClass="entr" presetSubtype="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ega">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Custom Design">
  <a:themeElements>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3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Custom Design">
  <a:themeElements>
    <a:clrScheme name="5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5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2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2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ustom Design">
  <a:themeElements>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3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3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ustom Design">
  <a:themeElements>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3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Custom Design">
  <a:themeElements>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3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ustom Design">
  <a:themeElements>
    <a:clrScheme name="1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1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023A524B7B1041BA1E14728BDD10CC" ma:contentTypeVersion="0" ma:contentTypeDescription="Create a new document." ma:contentTypeScope="" ma:versionID="afe3759428acdf24915399065e1f2cf7">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31BF6D3D-7F5A-41BA-B61E-554F198EDB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830213A-E9E2-4380-BEE9-F0A590B02C08}">
  <ds:schemaRefs>
    <ds:schemaRef ds:uri="http://schemas.microsoft.com/sharepoint/v3/contenttype/forms"/>
  </ds:schemaRefs>
</ds:datastoreItem>
</file>

<file path=customXml/itemProps3.xml><?xml version="1.0" encoding="utf-8"?>
<ds:datastoreItem xmlns:ds="http://schemas.openxmlformats.org/officeDocument/2006/customXml" ds:itemID="{CB495ED4-0DF3-4B86-8241-F9A5507B90D5}">
  <ds:schemaRefs>
    <ds:schemaRef ds:uri="http://www.w3.org/XML/1998/namespace"/>
    <ds:schemaRef ds:uri="http://schemas.microsoft.com/office/2006/documentManagement/types"/>
    <ds:schemaRef ds:uri="http://purl.org/dc/elements/1.1/"/>
    <ds:schemaRef ds:uri="http://purl.org/dc/dcmitype/"/>
    <ds:schemaRef ds:uri="http://schemas.microsoft.com/office/2006/metadata/properties"/>
    <ds:schemaRef ds:uri="http://purl.org/dc/term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Kega</Template>
  <TotalTime>4213</TotalTime>
  <Words>5311</Words>
  <Application>Microsoft Office PowerPoint</Application>
  <PresentationFormat>如螢幕大小 (4:3)</PresentationFormat>
  <Paragraphs>981</Paragraphs>
  <Slides>54</Slides>
  <Notes>23</Notes>
  <HiddenSlides>0</HiddenSlides>
  <MMClips>0</MMClips>
  <ScaleCrop>false</ScaleCrop>
  <HeadingPairs>
    <vt:vector size="4" baseType="variant">
      <vt:variant>
        <vt:lpstr>佈景主題</vt:lpstr>
      </vt:variant>
      <vt:variant>
        <vt:i4>12</vt:i4>
      </vt:variant>
      <vt:variant>
        <vt:lpstr>投影片標題</vt:lpstr>
      </vt:variant>
      <vt:variant>
        <vt:i4>54</vt:i4>
      </vt:variant>
    </vt:vector>
  </HeadingPairs>
  <TitlesOfParts>
    <vt:vector size="66" baseType="lpstr">
      <vt:lpstr>Kega</vt:lpstr>
      <vt:lpstr>Custom Design</vt:lpstr>
      <vt:lpstr>2_Custom Design</vt:lpstr>
      <vt:lpstr>3_Custom Design</vt:lpstr>
      <vt:lpstr>4_Custom Design</vt:lpstr>
      <vt:lpstr>5_Custom Design</vt:lpstr>
      <vt:lpstr>6_Custom Design</vt:lpstr>
      <vt:lpstr>7_Custom Design</vt:lpstr>
      <vt:lpstr>1_Custom Design</vt:lpstr>
      <vt:lpstr>8_Custom Design</vt:lpstr>
      <vt:lpstr>9_Custom Design</vt:lpstr>
      <vt:lpstr>10_Custom Design</vt:lpstr>
      <vt:lpstr>投影片 1</vt:lpstr>
      <vt:lpstr>公 式 訪 問</vt:lpstr>
      <vt:lpstr>公 式 訪 問</vt:lpstr>
      <vt:lpstr>投影片 4</vt:lpstr>
      <vt:lpstr>投影片 5</vt:lpstr>
      <vt:lpstr>投影片 6</vt:lpstr>
      <vt:lpstr>投影片 7</vt:lpstr>
      <vt:lpstr>BRANDS EVOLVE</vt:lpstr>
      <vt:lpstr>ROTARY EVOLVED, TOO</vt:lpstr>
      <vt:lpstr>FLEXIBLE AND CONSISTENT</vt:lpstr>
      <vt:lpstr>FOUNDATION LOGO  扶輪基金會標誌</vt:lpstr>
      <vt:lpstr>YOUR CLUB LOGO</vt:lpstr>
      <vt:lpstr>主要品牌標誌與卓越標誌</vt:lpstr>
      <vt:lpstr>扶輪社社員名牌：</vt:lpstr>
      <vt:lpstr>              MIXED RESULTS   全 球 社 員 發 展 現況</vt:lpstr>
      <vt:lpstr>      全 球 社 員 發 展 狀 況  (2003.6.30 - 2014.3.31)</vt:lpstr>
      <vt:lpstr>          全 球 社 員 二 年 存 活 率     (2010.7.1 ~ 2012.6.30)</vt:lpstr>
      <vt:lpstr>           全  球  社  員  性  別  比  例</vt:lpstr>
      <vt:lpstr>      全 球 社 員 前二十 名 國 家  (2013.12.31)</vt:lpstr>
      <vt:lpstr>      亞 洲 五 國 社 員 發 展 狀 況 (2003.6.30 ~ 2014.3.31)</vt:lpstr>
      <vt:lpstr>   MEMBERSHIP GOAL  全 球 社 員 成 長 目 標</vt:lpstr>
      <vt:lpstr>              新 社 員 輔 導 人 表 彰 計 畫</vt:lpstr>
      <vt:lpstr>     10B 地帶社員發展目標  </vt:lpstr>
      <vt:lpstr>投影片 24</vt:lpstr>
      <vt:lpstr>投影片 25</vt:lpstr>
      <vt:lpstr>全世界2013-14捐款前15名國家</vt:lpstr>
      <vt:lpstr>2013-14 10B地帶捐款款統計表</vt:lpstr>
      <vt:lpstr>投影片 28</vt:lpstr>
      <vt:lpstr>投影片 29</vt:lpstr>
      <vt:lpstr>投影片 30</vt:lpstr>
      <vt:lpstr>投影片 31</vt:lpstr>
      <vt:lpstr>投影片 32</vt:lpstr>
      <vt:lpstr>投影片 33</vt:lpstr>
      <vt:lpstr> 扶輪二億美元的挑戰 2007-2012 </vt:lpstr>
      <vt:lpstr>      根除小兒麻痺疾病捐獻的挑戰  The 525 M Challenge 2014-2018  </vt:lpstr>
      <vt:lpstr>投影片 36</vt:lpstr>
      <vt:lpstr>  策略計劃 (Strategic Plan)</vt:lpstr>
      <vt:lpstr>年 度 主 題</vt:lpstr>
      <vt:lpstr>光 耀 扶 輪 (Light up Rotary)</vt:lpstr>
      <vt:lpstr>扶輪日與扶輪家庭</vt:lpstr>
      <vt:lpstr>投影片 41</vt:lpstr>
      <vt:lpstr>投影片 42</vt:lpstr>
      <vt:lpstr>投影片 43</vt:lpstr>
      <vt:lpstr>投影片 44</vt:lpstr>
      <vt:lpstr>地區年度活動重點</vt:lpstr>
      <vt:lpstr>地區年度活動重點</vt:lpstr>
      <vt:lpstr>年度扶輪基金目標</vt:lpstr>
      <vt:lpstr>扶輪基金表彰</vt:lpstr>
      <vt:lpstr>年度中華扶輪基金目標</vt:lpstr>
      <vt:lpstr>年度社員成長目標</vt:lpstr>
      <vt:lpstr>年度其他工作重點</vt:lpstr>
      <vt:lpstr>扶 輪 領 導 人</vt:lpstr>
      <vt:lpstr>宣 導 事 項 </vt:lpstr>
      <vt:lpstr>投影片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ortho</dc:creator>
  <cp:lastModifiedBy>asusq</cp:lastModifiedBy>
  <cp:revision>103</cp:revision>
  <cp:lastPrinted>2013-04-11T19:55:04Z</cp:lastPrinted>
  <dcterms:created xsi:type="dcterms:W3CDTF">2013-11-07T07:48:09Z</dcterms:created>
  <dcterms:modified xsi:type="dcterms:W3CDTF">2014-08-12T02:53:48Z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0x010100CB023A524B7B1041BA1E14728BDD10CC</vt:lpwstr>
  </property>
</Properties>
</file>