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283" r:id="rId4"/>
    <p:sldId id="285" r:id="rId5"/>
    <p:sldId id="288" r:id="rId6"/>
    <p:sldId id="289" r:id="rId7"/>
    <p:sldId id="262" r:id="rId8"/>
    <p:sldId id="280" r:id="rId9"/>
    <p:sldId id="312" r:id="rId10"/>
    <p:sldId id="313" r:id="rId11"/>
    <p:sldId id="297" r:id="rId12"/>
    <p:sldId id="279" r:id="rId13"/>
    <p:sldId id="265" r:id="rId14"/>
    <p:sldId id="298" r:id="rId15"/>
    <p:sldId id="268" r:id="rId16"/>
    <p:sldId id="269" r:id="rId17"/>
    <p:sldId id="275" r:id="rId18"/>
    <p:sldId id="276" r:id="rId19"/>
    <p:sldId id="306" r:id="rId20"/>
    <p:sldId id="278" r:id="rId21"/>
    <p:sldId id="257" r:id="rId22"/>
    <p:sldId id="304" r:id="rId23"/>
    <p:sldId id="302" r:id="rId24"/>
    <p:sldId id="303" r:id="rId25"/>
    <p:sldId id="300" r:id="rId26"/>
    <p:sldId id="301" r:id="rId27"/>
    <p:sldId id="311" r:id="rId28"/>
    <p:sldId id="292" r:id="rId29"/>
    <p:sldId id="305" r:id="rId30"/>
    <p:sldId id="307" r:id="rId31"/>
    <p:sldId id="293" r:id="rId32"/>
    <p:sldId id="308" r:id="rId33"/>
    <p:sldId id="309" r:id="rId34"/>
    <p:sldId id="294" r:id="rId35"/>
    <p:sldId id="295" r:id="rId36"/>
    <p:sldId id="274" r:id="rId37"/>
    <p:sldId id="272" r:id="rId38"/>
    <p:sldId id="281" r:id="rId39"/>
    <p:sldId id="270" r:id="rId40"/>
    <p:sldId id="273" r:id="rId41"/>
    <p:sldId id="271" r:id="rId42"/>
    <p:sldId id="282" r:id="rId43"/>
    <p:sldId id="287" r:id="rId44"/>
    <p:sldId id="261" r:id="rId45"/>
    <p:sldId id="258" r:id="rId46"/>
    <p:sldId id="291" r:id="rId47"/>
    <p:sldId id="299" r:id="rId4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1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1"/>
    <p:restoredTop sz="94599"/>
  </p:normalViewPr>
  <p:slideViewPr>
    <p:cSldViewPr>
      <p:cViewPr varScale="1">
        <p:scale>
          <a:sx n="75" d="100"/>
          <a:sy n="75" d="100"/>
        </p:scale>
        <p:origin x="168" y="8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B24D5DC-D0A9-4A55-AE07-01749FCB43AE}" type="datetimeFigureOut">
              <a:rPr lang="zh-TW" altLang="en-US" smtClean="0"/>
              <a:pPr/>
              <a:t>2020/11/12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F1ED00E-28A1-4BE4-BDD9-7A2A65248AB9}"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D5DC-D0A9-4A55-AE07-01749FCB43AE}" type="datetimeFigureOut">
              <a:rPr lang="zh-TW" altLang="en-US" smtClean="0"/>
              <a:pPr/>
              <a:t>2020/11/12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ED00E-28A1-4BE4-BDD9-7A2A65248AB9}"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solidFill>
                  <a:srgbClr val="7030A0"/>
                </a:solidFill>
                <a:latin typeface="標楷體" pitchFamily="65" charset="-120"/>
                <a:ea typeface="標楷體" pitchFamily="65" charset="-120"/>
              </a:rPr>
              <a:t>美學散散步 </a:t>
            </a:r>
            <a:br>
              <a:rPr lang="en-US" altLang="zh-TW" dirty="0">
                <a:solidFill>
                  <a:srgbClr val="7030A0"/>
                </a:solidFill>
                <a:latin typeface="標楷體" pitchFamily="65" charset="-120"/>
                <a:ea typeface="標楷體" pitchFamily="65" charset="-120"/>
              </a:rPr>
            </a:br>
            <a:r>
              <a:rPr lang="zh-TW" altLang="en-US" dirty="0">
                <a:solidFill>
                  <a:srgbClr val="7030A0"/>
                </a:solidFill>
                <a:latin typeface="標楷體" pitchFamily="65" charset="-120"/>
                <a:ea typeface="標楷體" pitchFamily="65" charset="-120"/>
              </a:rPr>
              <a:t>板橋</a:t>
            </a:r>
            <a:r>
              <a:rPr lang="en-US" altLang="zh-TW" dirty="0">
                <a:solidFill>
                  <a:srgbClr val="7030A0"/>
                </a:solidFill>
                <a:latin typeface="標楷體" pitchFamily="65" charset="-120"/>
                <a:ea typeface="標楷體" pitchFamily="65" charset="-120"/>
              </a:rPr>
              <a:t>-</a:t>
            </a:r>
            <a:r>
              <a:rPr lang="zh-TW" altLang="en-US" dirty="0">
                <a:solidFill>
                  <a:srgbClr val="7030A0"/>
                </a:solidFill>
                <a:latin typeface="標楷體" pitchFamily="65" charset="-120"/>
                <a:ea typeface="標楷體" pitchFamily="65" charset="-120"/>
              </a:rPr>
              <a:t>北區扶輪社</a:t>
            </a:r>
          </a:p>
        </p:txBody>
      </p:sp>
      <p:sp>
        <p:nvSpPr>
          <p:cNvPr id="3" name="副標題 2"/>
          <p:cNvSpPr>
            <a:spLocks noGrp="1"/>
          </p:cNvSpPr>
          <p:nvPr>
            <p:ph type="subTitle" idx="1"/>
          </p:nvPr>
        </p:nvSpPr>
        <p:spPr/>
        <p:txBody>
          <a:bodyPr/>
          <a:lstStyle/>
          <a:p>
            <a:r>
              <a:rPr lang="zh-TW" altLang="en-US" dirty="0">
                <a:solidFill>
                  <a:srgbClr val="7030A0"/>
                </a:solidFill>
                <a:latin typeface="標楷體" pitchFamily="65" charset="-120"/>
                <a:ea typeface="標楷體" pitchFamily="65" charset="-120"/>
              </a:rPr>
              <a:t>宋朝美學   分享</a:t>
            </a:r>
            <a:endParaRPr lang="en-US" altLang="zh-TW" dirty="0">
              <a:solidFill>
                <a:srgbClr val="7030A0"/>
              </a:solidFill>
              <a:latin typeface="標楷體" pitchFamily="65" charset="-120"/>
              <a:ea typeface="標楷體" pitchFamily="65" charset="-120"/>
            </a:endParaRPr>
          </a:p>
          <a:p>
            <a:r>
              <a:rPr lang="zh-TW" altLang="en-US" dirty="0">
                <a:solidFill>
                  <a:srgbClr val="7030A0"/>
                </a:solidFill>
                <a:latin typeface="標楷體" pitchFamily="65" charset="-120"/>
                <a:ea typeface="標楷體" pitchFamily="65" charset="-120"/>
              </a:rPr>
              <a:t>文人水墨與</a:t>
            </a:r>
            <a:r>
              <a:rPr lang="zh-CN" altLang="en-US" dirty="0">
                <a:solidFill>
                  <a:srgbClr val="7030A0"/>
                </a:solidFill>
                <a:latin typeface="標楷體" pitchFamily="65" charset="-120"/>
                <a:ea typeface="標楷體" pitchFamily="65" charset="-120"/>
              </a:rPr>
              <a:t>當代</a:t>
            </a:r>
            <a:r>
              <a:rPr lang="zh-TW" altLang="en-US" dirty="0">
                <a:solidFill>
                  <a:srgbClr val="7030A0"/>
                </a:solidFill>
                <a:latin typeface="標楷體" pitchFamily="65" charset="-120"/>
                <a:ea typeface="標楷體" pitchFamily="65" charset="-120"/>
              </a:rPr>
              <a:t>膠彩 </a:t>
            </a:r>
            <a:endParaRPr lang="en-US" altLang="zh-TW" dirty="0">
              <a:solidFill>
                <a:srgbClr val="7030A0"/>
              </a:solidFill>
              <a:latin typeface="標楷體" pitchFamily="65" charset="-120"/>
              <a:ea typeface="標楷體" pitchFamily="65" charset="-120"/>
            </a:endParaRPr>
          </a:p>
          <a:p>
            <a:r>
              <a:rPr lang="en-US" altLang="zh-TW" sz="2800" dirty="0">
                <a:solidFill>
                  <a:srgbClr val="7030A0"/>
                </a:solidFill>
                <a:latin typeface="標楷體" pitchFamily="65" charset="-120"/>
                <a:ea typeface="標楷體" pitchFamily="65" charset="-120"/>
              </a:rPr>
              <a:t>2020 11/13</a:t>
            </a:r>
            <a:r>
              <a:rPr lang="zh-TW" altLang="en-US" sz="2800" dirty="0">
                <a:solidFill>
                  <a:srgbClr val="7030A0"/>
                </a:solidFill>
                <a:latin typeface="標楷體" pitchFamily="65" charset="-120"/>
                <a:ea typeface="標楷體" pitchFamily="65" charset="-120"/>
              </a:rPr>
              <a:t>  </a:t>
            </a:r>
            <a:endParaRPr lang="en-US" altLang="zh-TW" sz="2800" dirty="0">
              <a:solidFill>
                <a:srgbClr val="7030A0"/>
              </a:solidFill>
              <a:latin typeface="標楷體" pitchFamily="65" charset="-120"/>
              <a:ea typeface="標楷體" pitchFamily="65" charset="-120"/>
            </a:endParaRPr>
          </a:p>
          <a:p>
            <a:endParaRPr lang="zh-TW" altLang="en-US" dirty="0">
              <a:solidFill>
                <a:srgbClr val="7030A0"/>
              </a:solidFill>
              <a:latin typeface="標楷體" pitchFamily="65" charset="-120"/>
              <a:ea typeface="標楷體" pitchFamily="65"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BD0B9D8-9083-DB4C-A201-430237302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00"/>
            <a:ext cx="9252520" cy="7029400"/>
          </a:xfrm>
          <a:prstGeom prst="rect">
            <a:avLst/>
          </a:prstGeom>
        </p:spPr>
      </p:pic>
    </p:spTree>
    <p:extLst>
      <p:ext uri="{BB962C8B-B14F-4D97-AF65-F5344CB8AC3E}">
        <p14:creationId xmlns:p14="http://schemas.microsoft.com/office/powerpoint/2010/main" val="500683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EEA3F5F-52CF-C64D-8E2F-B0FDC56156AE}"/>
              </a:ext>
            </a:extLst>
          </p:cNvPr>
          <p:cNvSpPr/>
          <p:nvPr/>
        </p:nvSpPr>
        <p:spPr>
          <a:xfrm>
            <a:off x="-108520" y="0"/>
            <a:ext cx="9252520" cy="6863417"/>
          </a:xfrm>
          <a:prstGeom prst="rect">
            <a:avLst/>
          </a:prstGeom>
        </p:spPr>
        <p:txBody>
          <a:bodyPr wrap="square">
            <a:spAutoFit/>
          </a:bodyPr>
          <a:lstStyle/>
          <a:p>
            <a:r>
              <a:rPr lang="zh-TW" altLang="en-US" sz="2000" b="1" dirty="0">
                <a:solidFill>
                  <a:srgbClr val="FF0000"/>
                </a:solidFill>
                <a:latin typeface="Helvetica" pitchFamily="2" charset="0"/>
              </a:rPr>
              <a:t>公元</a:t>
            </a:r>
            <a:r>
              <a:rPr lang="en-US" altLang="zh-TW" sz="2000" b="1" dirty="0">
                <a:solidFill>
                  <a:srgbClr val="FF0000"/>
                </a:solidFill>
                <a:latin typeface="Helvetica" pitchFamily="2" charset="0"/>
              </a:rPr>
              <a:t>960</a:t>
            </a:r>
            <a:r>
              <a:rPr lang="zh-TW" altLang="en-US" sz="2000" b="1" dirty="0">
                <a:solidFill>
                  <a:srgbClr val="FF0000"/>
                </a:solidFill>
                <a:latin typeface="Helvetica" pitchFamily="2" charset="0"/>
              </a:rPr>
              <a:t>年 宋太祖趙匡胤陳橋兵變黃袍加身 改國號回宋</a:t>
            </a:r>
            <a:r>
              <a:rPr lang="zh-TW" altLang="en-US" sz="2000" b="1" dirty="0">
                <a:solidFill>
                  <a:srgbClr val="000000"/>
                </a:solidFill>
                <a:latin typeface="Helvetica" pitchFamily="2" charset="0"/>
              </a:rPr>
              <a:t> 結束五代十國及北漢的分割局面</a:t>
            </a:r>
            <a:r>
              <a:rPr lang="zh-TW" altLang="en-US" sz="2000" dirty="0">
                <a:solidFill>
                  <a:srgbClr val="000000"/>
                </a:solidFill>
                <a:latin typeface="Helvetica" pitchFamily="2" charset="0"/>
              </a:rPr>
              <a:t>公元</a:t>
            </a:r>
            <a:r>
              <a:rPr lang="en-US" altLang="zh-TW" sz="2000" b="1" dirty="0">
                <a:solidFill>
                  <a:srgbClr val="FF0000"/>
                </a:solidFill>
                <a:latin typeface="Helvetica" pitchFamily="2" charset="0"/>
              </a:rPr>
              <a:t>960</a:t>
            </a:r>
            <a:r>
              <a:rPr lang="zh-TW" altLang="en-US" sz="2000" b="1" dirty="0">
                <a:solidFill>
                  <a:srgbClr val="FF0000"/>
                </a:solidFill>
                <a:latin typeface="Helvetica" pitchFamily="2" charset="0"/>
              </a:rPr>
              <a:t>年到</a:t>
            </a:r>
            <a:r>
              <a:rPr lang="en-US" altLang="zh-TW" sz="2000" b="1" dirty="0">
                <a:solidFill>
                  <a:srgbClr val="FF0000"/>
                </a:solidFill>
                <a:latin typeface="Helvetica" pitchFamily="2" charset="0"/>
              </a:rPr>
              <a:t>1279</a:t>
            </a:r>
            <a:r>
              <a:rPr lang="zh-TW" altLang="en-US" sz="2000" b="1" dirty="0">
                <a:solidFill>
                  <a:srgbClr val="FF0000"/>
                </a:solidFill>
                <a:latin typeface="Helvetica" pitchFamily="2" charset="0"/>
              </a:rPr>
              <a:t>年近</a:t>
            </a:r>
            <a:r>
              <a:rPr lang="en-US" altLang="zh-TW" sz="2000" b="1" dirty="0">
                <a:solidFill>
                  <a:srgbClr val="FF0000"/>
                </a:solidFill>
                <a:latin typeface="Helvetica" pitchFamily="2" charset="0"/>
              </a:rPr>
              <a:t>319</a:t>
            </a:r>
            <a:r>
              <a:rPr lang="zh-TW" altLang="en-US" sz="2000" b="1" dirty="0">
                <a:solidFill>
                  <a:srgbClr val="FF0000"/>
                </a:solidFill>
                <a:latin typeface="Helvetica" pitchFamily="2" charset="0"/>
              </a:rPr>
              <a:t>年（北宋</a:t>
            </a:r>
            <a:r>
              <a:rPr lang="en-US" altLang="zh-TW" sz="2000" b="1" dirty="0">
                <a:solidFill>
                  <a:srgbClr val="FF0000"/>
                </a:solidFill>
                <a:latin typeface="Helvetica" pitchFamily="2" charset="0"/>
              </a:rPr>
              <a:t>-</a:t>
            </a:r>
            <a:r>
              <a:rPr lang="zh-TW" altLang="en-US" sz="2000" b="1" dirty="0">
                <a:solidFill>
                  <a:srgbClr val="FF0000"/>
                </a:solidFill>
                <a:latin typeface="Helvetica" pitchFamily="2" charset="0"/>
              </a:rPr>
              <a:t>南宋）</a:t>
            </a:r>
            <a:r>
              <a:rPr lang="zh-TW" altLang="en-US" sz="2000" dirty="0">
                <a:solidFill>
                  <a:srgbClr val="000000"/>
                </a:solidFill>
                <a:latin typeface="Helvetica" pitchFamily="2" charset="0"/>
              </a:rPr>
              <a:t>中國繪畫進入了全面繁榮的階段不輸給西方的</a:t>
            </a:r>
            <a:r>
              <a:rPr lang="zh-TW" altLang="en-US" sz="2000" dirty="0">
                <a:solidFill>
                  <a:srgbClr val="FF0000"/>
                </a:solidFill>
                <a:latin typeface="Helvetica" pitchFamily="2" charset="0"/>
              </a:rPr>
              <a:t>文藝復興</a:t>
            </a:r>
            <a:r>
              <a:rPr lang="zh-TW" altLang="en-US" sz="2000" dirty="0">
                <a:solidFill>
                  <a:srgbClr val="000000"/>
                </a:solidFill>
                <a:latin typeface="Helvetica" pitchFamily="2" charset="0"/>
              </a:rPr>
              <a:t>因為宋朝重文輕武加上社會安定、又有印刷術讀書普及統治者對繪畫的藝術重視發展及畫院成立擺脫了漢唐以來為政治宗教服務的功能更深切的接近大自然接近生活接近各階層的人物</a:t>
            </a:r>
            <a:r>
              <a:rPr lang="en-US" altLang="zh-TW" sz="2000" dirty="0">
                <a:solidFill>
                  <a:srgbClr val="000000"/>
                </a:solidFill>
                <a:latin typeface="Helvetica" pitchFamily="2" charset="0"/>
              </a:rPr>
              <a:t>,</a:t>
            </a:r>
            <a:r>
              <a:rPr lang="zh-TW" altLang="en-US" sz="2000" dirty="0">
                <a:solidFill>
                  <a:srgbClr val="000000"/>
                </a:solidFill>
                <a:latin typeface="Helvetica" pitchFamily="2" charset="0"/>
              </a:rPr>
              <a:t>山水畫、山石的皴法構圖、章法、比例、色彩鋪陳得到蓬勃的發展、發展出北方地形</a:t>
            </a:r>
            <a:r>
              <a:rPr lang="en-US" altLang="zh-TW" sz="2000" dirty="0">
                <a:solidFill>
                  <a:srgbClr val="000000"/>
                </a:solidFill>
                <a:latin typeface="Helvetica" pitchFamily="2" charset="0"/>
              </a:rPr>
              <a:t>--</a:t>
            </a:r>
            <a:r>
              <a:rPr lang="zh-TW" altLang="en-US" sz="2000" dirty="0">
                <a:solidFill>
                  <a:srgbClr val="000000"/>
                </a:solidFill>
                <a:latin typeface="Helvetica" pitchFamily="2" charset="0"/>
              </a:rPr>
              <a:t>巨碑式的山水畫</a:t>
            </a:r>
            <a:r>
              <a:rPr lang="en-US" altLang="zh-TW" sz="2000" dirty="0">
                <a:solidFill>
                  <a:srgbClr val="000000"/>
                </a:solidFill>
                <a:latin typeface="Helvetica" pitchFamily="2" charset="0"/>
              </a:rPr>
              <a:t>  </a:t>
            </a:r>
            <a:r>
              <a:rPr lang="zh-TW" altLang="en-US" sz="2000" dirty="0">
                <a:solidFill>
                  <a:srgbClr val="000000"/>
                </a:solidFill>
                <a:latin typeface="Helvetica" pitchFamily="2" charset="0"/>
              </a:rPr>
              <a:t>氣勢宏偉、</a:t>
            </a:r>
          </a:p>
          <a:p>
            <a:r>
              <a:rPr lang="zh-TW" altLang="en-US" sz="2000" dirty="0">
                <a:solidFill>
                  <a:srgbClr val="FF0000"/>
                </a:solidFill>
                <a:latin typeface="Helvetica" pitchFamily="2" charset="0"/>
              </a:rPr>
              <a:t>     故宮三寶 </a:t>
            </a:r>
            <a:r>
              <a:rPr lang="zh-TW" altLang="en-US" sz="2000" dirty="0">
                <a:solidFill>
                  <a:srgbClr val="000000"/>
                </a:solidFill>
                <a:latin typeface="Helvetica" pitchFamily="2" charset="0"/>
              </a:rPr>
              <a:t>北宋</a:t>
            </a:r>
            <a:r>
              <a:rPr lang="en-US" altLang="zh-TW" sz="2000" dirty="0">
                <a:solidFill>
                  <a:srgbClr val="000000"/>
                </a:solidFill>
                <a:latin typeface="Helvetica" pitchFamily="2" charset="0"/>
              </a:rPr>
              <a:t>1</a:t>
            </a:r>
            <a:r>
              <a:rPr lang="zh-TW" altLang="en-US" sz="2000" dirty="0">
                <a:solidFill>
                  <a:srgbClr val="000000"/>
                </a:solidFill>
                <a:latin typeface="Helvetica" pitchFamily="2" charset="0"/>
              </a:rPr>
              <a:t>、范寬的谿山行旅圖</a:t>
            </a:r>
            <a:r>
              <a:rPr lang="en-US" altLang="zh-TW" sz="2000" dirty="0">
                <a:solidFill>
                  <a:srgbClr val="000000"/>
                </a:solidFill>
                <a:latin typeface="Helvetica" pitchFamily="2" charset="0"/>
              </a:rPr>
              <a:t>2</a:t>
            </a:r>
            <a:r>
              <a:rPr lang="zh-TW" altLang="en-US" sz="2000" dirty="0">
                <a:solidFill>
                  <a:srgbClr val="000000"/>
                </a:solidFill>
                <a:latin typeface="Helvetica" pitchFamily="2" charset="0"/>
              </a:rPr>
              <a:t>、李唐的萬壑松風圖</a:t>
            </a:r>
            <a:r>
              <a:rPr lang="en-US" altLang="zh-TW" sz="2000" dirty="0">
                <a:solidFill>
                  <a:srgbClr val="000000"/>
                </a:solidFill>
                <a:latin typeface="Helvetica" pitchFamily="2" charset="0"/>
              </a:rPr>
              <a:t>3</a:t>
            </a:r>
            <a:r>
              <a:rPr lang="zh-TW" altLang="en-US" sz="2000" dirty="0">
                <a:solidFill>
                  <a:srgbClr val="000000"/>
                </a:solidFill>
                <a:latin typeface="Helvetica" pitchFamily="2" charset="0"/>
              </a:rPr>
              <a:t>、郭熙的早春圖</a:t>
            </a:r>
            <a:endParaRPr lang="en-US" altLang="zh-TW" sz="2000" dirty="0">
              <a:solidFill>
                <a:srgbClr val="000000"/>
              </a:solidFill>
              <a:latin typeface="Helvetica" pitchFamily="2" charset="0"/>
            </a:endParaRPr>
          </a:p>
          <a:p>
            <a:r>
              <a:rPr lang="zh-TW" altLang="en-US" sz="2000" dirty="0">
                <a:solidFill>
                  <a:srgbClr val="000000"/>
                </a:solidFill>
                <a:latin typeface="Helvetica" pitchFamily="2" charset="0"/>
              </a:rPr>
              <a:t>而北宋徽宗的</a:t>
            </a:r>
            <a:r>
              <a:rPr lang="zh-TW" altLang="en-US" sz="2000" dirty="0">
                <a:solidFill>
                  <a:srgbClr val="FF0000"/>
                </a:solidFill>
                <a:latin typeface="Helvetica" pitchFamily="2" charset="0"/>
              </a:rPr>
              <a:t>汝窯</a:t>
            </a:r>
            <a:r>
              <a:rPr lang="zh-TW" altLang="en-US" sz="2000" dirty="0">
                <a:solidFill>
                  <a:srgbClr val="000000"/>
                </a:solidFill>
                <a:latin typeface="Helvetica" pitchFamily="2" charset="0"/>
              </a:rPr>
              <a:t>、雨過天青色</a:t>
            </a:r>
            <a:r>
              <a:rPr lang="en-US" altLang="zh-TW" sz="2000" dirty="0">
                <a:solidFill>
                  <a:srgbClr val="000000"/>
                </a:solidFill>
                <a:latin typeface="Helvetica" pitchFamily="2" charset="0"/>
              </a:rPr>
              <a:t>   </a:t>
            </a:r>
            <a:r>
              <a:rPr lang="zh-TW" altLang="en-US" sz="2000" dirty="0">
                <a:solidFill>
                  <a:srgbClr val="000000"/>
                </a:solidFill>
                <a:latin typeface="Helvetica" pitchFamily="2" charset="0"/>
              </a:rPr>
              <a:t>瘦金體、萱和畫院</a:t>
            </a:r>
            <a:endParaRPr lang="en-US" altLang="zh-TW" sz="2000" dirty="0">
              <a:solidFill>
                <a:srgbClr val="000000"/>
              </a:solidFill>
              <a:latin typeface="Helvetica" pitchFamily="2" charset="0"/>
            </a:endParaRPr>
          </a:p>
          <a:p>
            <a:r>
              <a:rPr lang="zh-TW" altLang="en-US" sz="2000" dirty="0">
                <a:solidFill>
                  <a:srgbClr val="000000"/>
                </a:solidFill>
                <a:latin typeface="Helvetica" pitchFamily="2" charset="0"/>
              </a:rPr>
              <a:t>宋朝的</a:t>
            </a:r>
            <a:r>
              <a:rPr lang="zh-TW" altLang="en-US" sz="2000" dirty="0">
                <a:solidFill>
                  <a:srgbClr val="FF0000"/>
                </a:solidFill>
                <a:latin typeface="Helvetica" pitchFamily="2" charset="0"/>
              </a:rPr>
              <a:t>禪宗畫</a:t>
            </a:r>
            <a:r>
              <a:rPr lang="zh-TW" altLang="en-US" sz="2000" dirty="0">
                <a:solidFill>
                  <a:srgbClr val="000000"/>
                </a:solidFill>
                <a:latin typeface="Helvetica" pitchFamily="2" charset="0"/>
              </a:rPr>
              <a:t> 六祖頓悟 惠能和尚 </a:t>
            </a:r>
            <a:r>
              <a:rPr lang="zh-CN" altLang="en-US" sz="2000" dirty="0">
                <a:solidFill>
                  <a:srgbClr val="000000"/>
                </a:solidFill>
                <a:latin typeface="Helvetica" pitchFamily="2" charset="0"/>
              </a:rPr>
              <a:t>影響</a:t>
            </a:r>
            <a:r>
              <a:rPr lang="zh-CN" altLang="en-US" sz="2000" dirty="0">
                <a:solidFill>
                  <a:srgbClr val="FF0000"/>
                </a:solidFill>
                <a:latin typeface="Helvetica" pitchFamily="2" charset="0"/>
              </a:rPr>
              <a:t>日本</a:t>
            </a:r>
            <a:r>
              <a:rPr lang="zh-TW" altLang="en-US" sz="2000" dirty="0">
                <a:solidFill>
                  <a:srgbClr val="FF0000"/>
                </a:solidFill>
                <a:latin typeface="Helvetica" pitchFamily="2" charset="0"/>
              </a:rPr>
              <a:t>侘寂</a:t>
            </a:r>
            <a:r>
              <a:rPr lang="zh-TW" altLang="en-US" sz="2000" dirty="0">
                <a:solidFill>
                  <a:srgbClr val="000000"/>
                </a:solidFill>
                <a:latin typeface="Helvetica" pitchFamily="2" charset="0"/>
              </a:rPr>
              <a:t>（牧谿、梁愷）水墨畫傳到日本影響到日本侘寂、美學不完美、不完整尋常小日子</a:t>
            </a:r>
            <a:endParaRPr lang="en-US" altLang="zh-TW" sz="2000" dirty="0">
              <a:solidFill>
                <a:srgbClr val="000000"/>
              </a:solidFill>
              <a:latin typeface="Helvetica" pitchFamily="2" charset="0"/>
            </a:endParaRPr>
          </a:p>
          <a:p>
            <a:br>
              <a:rPr lang="zh-TW" altLang="en-US" sz="2000" dirty="0">
                <a:solidFill>
                  <a:srgbClr val="000000"/>
                </a:solidFill>
                <a:latin typeface="Helvetica" pitchFamily="2" charset="0"/>
              </a:rPr>
            </a:br>
            <a:r>
              <a:rPr lang="zh-TW" altLang="en-US" sz="2000" dirty="0">
                <a:solidFill>
                  <a:srgbClr val="000000"/>
                </a:solidFill>
                <a:latin typeface="Helvetica" pitchFamily="2" charset="0"/>
              </a:rPr>
              <a:t>南宋地形（杭州）有水氣的江南馬遠、夏圭、馬</a:t>
            </a:r>
            <a:r>
              <a:rPr lang="zh-CN" altLang="en-US" sz="2000" dirty="0">
                <a:solidFill>
                  <a:srgbClr val="000000"/>
                </a:solidFill>
                <a:latin typeface="Helvetica" pitchFamily="2" charset="0"/>
              </a:rPr>
              <a:t>ㄧ</a:t>
            </a:r>
            <a:r>
              <a:rPr lang="zh-TW" altLang="en-US" sz="2000" dirty="0">
                <a:solidFill>
                  <a:srgbClr val="000000"/>
                </a:solidFill>
                <a:latin typeface="Helvetica" pitchFamily="2" charset="0"/>
              </a:rPr>
              <a:t>角夏半邊、江南的湖光山色簡率、豪邁、遐思不絕、花鳥畫精緻嚴謹運釀成精緻的文人畫</a:t>
            </a:r>
          </a:p>
          <a:p>
            <a:r>
              <a:rPr lang="zh-TW" altLang="en-US" sz="2000" dirty="0">
                <a:solidFill>
                  <a:srgbClr val="FF0000"/>
                </a:solidFill>
                <a:latin typeface="Helvetica" pitchFamily="2" charset="0"/>
              </a:rPr>
              <a:t>中國畫家有分</a:t>
            </a:r>
            <a:r>
              <a:rPr lang="en-US" altLang="zh-TW" sz="2000" dirty="0">
                <a:solidFill>
                  <a:srgbClr val="FF0000"/>
                </a:solidFill>
                <a:latin typeface="Helvetica" pitchFamily="2" charset="0"/>
              </a:rPr>
              <a:t>1</a:t>
            </a:r>
            <a:r>
              <a:rPr lang="zh-TW" altLang="en-US" sz="2000" dirty="0">
                <a:solidFill>
                  <a:srgbClr val="FF0000"/>
                </a:solidFill>
                <a:latin typeface="Helvetica" pitchFamily="2" charset="0"/>
              </a:rPr>
              <a:t>、宮廷畫家</a:t>
            </a:r>
            <a:r>
              <a:rPr lang="en-US" altLang="zh-TW" sz="2000" dirty="0">
                <a:solidFill>
                  <a:srgbClr val="FF0000"/>
                </a:solidFill>
                <a:latin typeface="Helvetica" pitchFamily="2" charset="0"/>
              </a:rPr>
              <a:t>2</a:t>
            </a:r>
            <a:r>
              <a:rPr lang="zh-TW" altLang="en-US" sz="2000" dirty="0">
                <a:solidFill>
                  <a:srgbClr val="FF0000"/>
                </a:solidFill>
                <a:latin typeface="Helvetica" pitchFamily="2" charset="0"/>
              </a:rPr>
              <a:t>、職業畫家</a:t>
            </a:r>
            <a:r>
              <a:rPr lang="en-US" altLang="zh-TW" sz="2000" dirty="0">
                <a:solidFill>
                  <a:srgbClr val="FF0000"/>
                </a:solidFill>
                <a:latin typeface="Helvetica" pitchFamily="2" charset="0"/>
              </a:rPr>
              <a:t>3</a:t>
            </a:r>
            <a:r>
              <a:rPr lang="zh-TW" altLang="en-US" sz="2000" dirty="0">
                <a:solidFill>
                  <a:srgbClr val="FF0000"/>
                </a:solidFill>
                <a:latin typeface="Helvetica" pitchFamily="2" charset="0"/>
              </a:rPr>
              <a:t>、還有文人畫</a:t>
            </a:r>
            <a:br>
              <a:rPr lang="zh-TW" altLang="en-US" sz="2000" dirty="0">
                <a:solidFill>
                  <a:srgbClr val="000000"/>
                </a:solidFill>
                <a:latin typeface="Helvetica" pitchFamily="2" charset="0"/>
              </a:rPr>
            </a:br>
            <a:r>
              <a:rPr lang="zh-TW" altLang="en-US" sz="2000" dirty="0">
                <a:solidFill>
                  <a:srgbClr val="000000"/>
                </a:solidFill>
                <a:latin typeface="Helvetica" pitchFamily="2" charset="0"/>
              </a:rPr>
              <a:t>文人畫蘇軾、米芾等注重個人主觀性情志趣的文人墨戲、成為新的藝術潮流</a:t>
            </a:r>
          </a:p>
          <a:p>
            <a:r>
              <a:rPr lang="zh-TW" altLang="en-US" sz="2000" dirty="0">
                <a:solidFill>
                  <a:srgbClr val="000000"/>
                </a:solidFill>
                <a:latin typeface="Helvetica" pitchFamily="2" charset="0"/>
              </a:rPr>
              <a:t>跟宮廷畫苑的寫實、相互輝映！</a:t>
            </a:r>
          </a:p>
          <a:p>
            <a:r>
              <a:rPr lang="zh-TW" altLang="en-US" sz="2000" dirty="0">
                <a:solidFill>
                  <a:srgbClr val="000000"/>
                </a:solidFill>
                <a:latin typeface="Helvetica" pitchFamily="2" charset="0"/>
              </a:rPr>
              <a:t>加上理學的發展跟禪宗的興盛</a:t>
            </a:r>
            <a:r>
              <a:rPr lang="en-US" altLang="zh-TW" sz="2000" dirty="0">
                <a:solidFill>
                  <a:srgbClr val="000000"/>
                </a:solidFill>
                <a:latin typeface="Helvetica" pitchFamily="2" charset="0"/>
              </a:rPr>
              <a:t>,</a:t>
            </a:r>
            <a:r>
              <a:rPr lang="zh-TW" altLang="en-US" sz="2000" dirty="0">
                <a:solidFill>
                  <a:srgbClr val="000000"/>
                </a:solidFill>
                <a:latin typeface="Helvetica" pitchFamily="2" charset="0"/>
              </a:rPr>
              <a:t>中國繪畫史發生的前所未有的變革</a:t>
            </a:r>
            <a:r>
              <a:rPr lang="en-US" altLang="zh-TW" sz="2000" dirty="0">
                <a:solidFill>
                  <a:srgbClr val="000000"/>
                </a:solidFill>
                <a:latin typeface="Helvetica" pitchFamily="2" charset="0"/>
              </a:rPr>
              <a:t>,</a:t>
            </a:r>
            <a:r>
              <a:rPr lang="zh-TW" altLang="en-US" sz="2000" dirty="0">
                <a:solidFill>
                  <a:srgbClr val="000000"/>
                </a:solidFill>
                <a:latin typeface="Helvetica" pitchFamily="2" charset="0"/>
              </a:rPr>
              <a:t>從而形成了繪畫史上一個難於逾越的高峰、鼎盛時期！</a:t>
            </a:r>
            <a:br>
              <a:rPr lang="zh-TW" altLang="en-US" sz="2000" dirty="0">
                <a:solidFill>
                  <a:srgbClr val="000000"/>
                </a:solidFill>
                <a:latin typeface="Helvetica" pitchFamily="2" charset="0"/>
              </a:rPr>
            </a:br>
            <a:r>
              <a:rPr lang="zh-TW" altLang="en-US" sz="2000" dirty="0">
                <a:solidFill>
                  <a:srgbClr val="000000"/>
                </a:solidFill>
                <a:latin typeface="Helvetica" pitchFamily="2" charset="0"/>
              </a:rPr>
              <a:t>改變了傳統山水去鉛華而變淡妝</a:t>
            </a:r>
            <a:r>
              <a:rPr lang="en-US" altLang="zh-TW" sz="2000" dirty="0">
                <a:solidFill>
                  <a:srgbClr val="000000"/>
                </a:solidFill>
                <a:latin typeface="Helvetica" pitchFamily="2" charset="0"/>
              </a:rPr>
              <a:t>,</a:t>
            </a:r>
            <a:r>
              <a:rPr lang="zh-TW" altLang="en-US" sz="2000" dirty="0">
                <a:solidFill>
                  <a:srgbClr val="000000"/>
                </a:solidFill>
                <a:latin typeface="Helvetica" pitchFamily="2" charset="0"/>
              </a:rPr>
              <a:t>青綠山水勾勒填彩五代的山水畫家「外師造化、中得心源」不同的皴法、描繪地形、山川、江海與樹木地形的風貌、流派紛呈！</a:t>
            </a:r>
          </a:p>
          <a:p>
            <a:r>
              <a:rPr lang="zh-TW" altLang="en-US" sz="2000" dirty="0">
                <a:solidFill>
                  <a:srgbClr val="000000"/>
                </a:solidFill>
                <a:latin typeface="Helvetica" pitchFamily="2" charset="0"/>
              </a:rPr>
              <a:t>宋代的繪畫</a:t>
            </a:r>
            <a:r>
              <a:rPr lang="en-US" altLang="zh-TW" sz="2000" dirty="0">
                <a:solidFill>
                  <a:srgbClr val="000000"/>
                </a:solidFill>
                <a:latin typeface="Helvetica" pitchFamily="2" charset="0"/>
              </a:rPr>
              <a:t>  1-</a:t>
            </a:r>
            <a:r>
              <a:rPr lang="zh-TW" altLang="en-US" sz="2000" dirty="0">
                <a:solidFill>
                  <a:srgbClr val="000000"/>
                </a:solidFill>
                <a:latin typeface="Helvetica" pitchFamily="2" charset="0"/>
              </a:rPr>
              <a:t>理想美的追求自然美化、理想化呈現自己心象中的理想美</a:t>
            </a:r>
          </a:p>
          <a:p>
            <a:r>
              <a:rPr lang="en-US" altLang="zh-TW" sz="2000" dirty="0">
                <a:solidFill>
                  <a:srgbClr val="000000"/>
                </a:solidFill>
                <a:latin typeface="Helvetica" pitchFamily="2" charset="0"/>
              </a:rPr>
              <a:t>2-</a:t>
            </a:r>
            <a:r>
              <a:rPr lang="zh-TW" altLang="en-US" sz="2000" dirty="0">
                <a:solidFill>
                  <a:srgbClr val="000000"/>
                </a:solidFill>
                <a:latin typeface="Helvetica" pitchFamily="2" charset="0"/>
              </a:rPr>
              <a:t>寫意性與寫實性還有寫生、理想性</a:t>
            </a:r>
            <a:endParaRPr lang="zh-TW" altLang="en-US" sz="2000" dirty="0"/>
          </a:p>
        </p:txBody>
      </p:sp>
    </p:spTree>
    <p:extLst>
      <p:ext uri="{BB962C8B-B14F-4D97-AF65-F5344CB8AC3E}">
        <p14:creationId xmlns:p14="http://schemas.microsoft.com/office/powerpoint/2010/main" val="155055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A16A15-1BF8-F44D-BF77-6EC21771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0"/>
            <a:ext cx="5002160" cy="6858000"/>
          </a:xfrm>
          <a:prstGeom prst="rect">
            <a:avLst/>
          </a:prstGeom>
        </p:spPr>
      </p:pic>
    </p:spTree>
    <p:extLst>
      <p:ext uri="{BB962C8B-B14F-4D97-AF65-F5344CB8AC3E}">
        <p14:creationId xmlns:p14="http://schemas.microsoft.com/office/powerpoint/2010/main" val="4290306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5F01C53-9D2E-984D-A54D-BDAA9F5D9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 y="0"/>
            <a:ext cx="7962900" cy="4797152"/>
          </a:xfrm>
          <a:prstGeom prst="rect">
            <a:avLst/>
          </a:prstGeom>
        </p:spPr>
      </p:pic>
      <p:sp>
        <p:nvSpPr>
          <p:cNvPr id="2" name="文字方塊 1">
            <a:extLst>
              <a:ext uri="{FF2B5EF4-FFF2-40B4-BE49-F238E27FC236}">
                <a16:creationId xmlns:a16="http://schemas.microsoft.com/office/drawing/2014/main" id="{1CCBAE14-3BBC-254D-85FC-CE766089D4AE}"/>
              </a:ext>
            </a:extLst>
          </p:cNvPr>
          <p:cNvSpPr txBox="1"/>
          <p:nvPr/>
        </p:nvSpPr>
        <p:spPr>
          <a:xfrm>
            <a:off x="952500" y="5219700"/>
            <a:ext cx="3743332" cy="954107"/>
          </a:xfrm>
          <a:prstGeom prst="rect">
            <a:avLst/>
          </a:prstGeom>
          <a:noFill/>
        </p:spPr>
        <p:txBody>
          <a:bodyPr wrap="none" rtlCol="0">
            <a:spAutoFit/>
          </a:bodyPr>
          <a:lstStyle/>
          <a:p>
            <a:r>
              <a:rPr kumimoji="1" lang="zh-TW" altLang="en-US" sz="2800" dirty="0">
                <a:solidFill>
                  <a:srgbClr val="FF0000"/>
                </a:solidFill>
                <a:latin typeface="Kaiti SC" panose="02010600040101010101" pitchFamily="2" charset="-122"/>
                <a:ea typeface="Kaiti SC" panose="02010600040101010101" pitchFamily="2" charset="-122"/>
              </a:rPr>
              <a:t>宮廷畫家  古代  文人畫</a:t>
            </a:r>
            <a:endParaRPr kumimoji="1" lang="en-US" altLang="zh-TW" sz="2800" dirty="0">
              <a:solidFill>
                <a:srgbClr val="FF0000"/>
              </a:solidFill>
              <a:latin typeface="Kaiti SC" panose="02010600040101010101" pitchFamily="2" charset="-122"/>
              <a:ea typeface="Kaiti SC" panose="02010600040101010101" pitchFamily="2" charset="-122"/>
            </a:endParaRPr>
          </a:p>
          <a:p>
            <a:r>
              <a:rPr kumimoji="1" lang="zh-TW" altLang="en-US" sz="2800" dirty="0">
                <a:solidFill>
                  <a:srgbClr val="FF0000"/>
                </a:solidFill>
                <a:latin typeface="Kaiti SC" panose="02010600040101010101" pitchFamily="2" charset="-122"/>
                <a:ea typeface="Kaiti SC" panose="02010600040101010101" pitchFamily="2" charset="-122"/>
              </a:rPr>
              <a:t>職業畫家  當代</a:t>
            </a:r>
          </a:p>
        </p:txBody>
      </p:sp>
    </p:spTree>
    <p:extLst>
      <p:ext uri="{BB962C8B-B14F-4D97-AF65-F5344CB8AC3E}">
        <p14:creationId xmlns:p14="http://schemas.microsoft.com/office/powerpoint/2010/main" val="594237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9E02C75-143D-F24D-9E06-97B2044EB067}"/>
              </a:ext>
            </a:extLst>
          </p:cNvPr>
          <p:cNvSpPr/>
          <p:nvPr/>
        </p:nvSpPr>
        <p:spPr>
          <a:xfrm>
            <a:off x="899592" y="108400"/>
            <a:ext cx="4572000" cy="7048083"/>
          </a:xfrm>
          <a:prstGeom prst="rect">
            <a:avLst/>
          </a:prstGeom>
        </p:spPr>
        <p:txBody>
          <a:bodyPr>
            <a:spAutoFit/>
          </a:bodyPr>
          <a:lstStyle/>
          <a:p>
            <a:r>
              <a:rPr lang="zh-TW" altLang="en-US" sz="3600" b="1" dirty="0">
                <a:solidFill>
                  <a:srgbClr val="FF0000"/>
                </a:solidFill>
                <a:latin typeface="Helvetica" pitchFamily="2" charset="0"/>
              </a:rPr>
              <a:t>創作的媒材</a:t>
            </a:r>
          </a:p>
          <a:p>
            <a:r>
              <a:rPr lang="zh-TW" altLang="en-US" sz="3600" b="1" dirty="0">
                <a:solidFill>
                  <a:srgbClr val="FF0000"/>
                </a:solidFill>
                <a:latin typeface="Helvetica" pitchFamily="2" charset="0"/>
              </a:rPr>
              <a:t>繪畫的基底材</a:t>
            </a:r>
          </a:p>
          <a:p>
            <a:br>
              <a:rPr lang="zh-TW" altLang="en-US" dirty="0">
                <a:solidFill>
                  <a:srgbClr val="000000"/>
                </a:solidFill>
                <a:latin typeface="Helvetica" pitchFamily="2" charset="0"/>
              </a:rPr>
            </a:br>
            <a:endParaRPr lang="zh-TW" altLang="en-US" dirty="0">
              <a:solidFill>
                <a:srgbClr val="000000"/>
              </a:solidFill>
              <a:latin typeface="Helvetica" pitchFamily="2" charset="0"/>
            </a:endParaRPr>
          </a:p>
          <a:p>
            <a:r>
              <a:rPr lang="zh-TW" altLang="en-US" sz="2800" dirty="0">
                <a:solidFill>
                  <a:srgbClr val="7030A0"/>
                </a:solidFill>
                <a:latin typeface="Helvetica" pitchFamily="2" charset="0"/>
              </a:rPr>
              <a:t>紙張</a:t>
            </a:r>
          </a:p>
          <a:p>
            <a:r>
              <a:rPr lang="zh-TW" altLang="en-US" sz="2800" dirty="0">
                <a:solidFill>
                  <a:srgbClr val="7030A0"/>
                </a:solidFill>
                <a:latin typeface="Helvetica" pitchFamily="2" charset="0"/>
              </a:rPr>
              <a:t>絹布（蠶絲）</a:t>
            </a:r>
          </a:p>
          <a:p>
            <a:r>
              <a:rPr lang="zh-TW" altLang="en-US" sz="2800" dirty="0">
                <a:solidFill>
                  <a:srgbClr val="7030A0"/>
                </a:solidFill>
                <a:latin typeface="Helvetica" pitchFamily="2" charset="0"/>
              </a:rPr>
              <a:t>木板</a:t>
            </a:r>
            <a:br>
              <a:rPr lang="zh-TW" altLang="en-US" sz="2800" dirty="0">
                <a:solidFill>
                  <a:srgbClr val="7030A0"/>
                </a:solidFill>
                <a:latin typeface="Helvetica" pitchFamily="2" charset="0"/>
              </a:rPr>
            </a:br>
            <a:r>
              <a:rPr lang="zh-TW" altLang="en-US" sz="2800" dirty="0">
                <a:solidFill>
                  <a:srgbClr val="7030A0"/>
                </a:solidFill>
                <a:latin typeface="Helvetica" pitchFamily="2" charset="0"/>
              </a:rPr>
              <a:t>牆壁</a:t>
            </a:r>
            <a:br>
              <a:rPr lang="zh-TW" altLang="en-US" sz="2800" dirty="0">
                <a:solidFill>
                  <a:srgbClr val="7030A0"/>
                </a:solidFill>
                <a:latin typeface="Helvetica" pitchFamily="2" charset="0"/>
              </a:rPr>
            </a:br>
            <a:endParaRPr lang="zh-TW" altLang="en-US" sz="2800" dirty="0">
              <a:solidFill>
                <a:srgbClr val="7030A0"/>
              </a:solidFill>
              <a:latin typeface="Helvetica" pitchFamily="2" charset="0"/>
            </a:endParaRPr>
          </a:p>
          <a:p>
            <a:r>
              <a:rPr lang="zh-TW" altLang="en-US" sz="2800" dirty="0">
                <a:solidFill>
                  <a:srgbClr val="7030A0"/>
                </a:solidFill>
                <a:latin typeface="Helvetica" pitchFamily="2" charset="0"/>
              </a:rPr>
              <a:t>廟宇、佛像</a:t>
            </a:r>
            <a:br>
              <a:rPr lang="zh-TW" altLang="en-US" sz="2800" dirty="0">
                <a:solidFill>
                  <a:srgbClr val="7030A0"/>
                </a:solidFill>
                <a:latin typeface="Helvetica" pitchFamily="2" charset="0"/>
              </a:rPr>
            </a:br>
            <a:endParaRPr lang="zh-TW" altLang="en-US" sz="2800" dirty="0">
              <a:solidFill>
                <a:srgbClr val="7030A0"/>
              </a:solidFill>
              <a:latin typeface="Helvetica" pitchFamily="2" charset="0"/>
            </a:endParaRPr>
          </a:p>
          <a:p>
            <a:r>
              <a:rPr lang="zh-TW" altLang="en-US" sz="2800" dirty="0">
                <a:solidFill>
                  <a:srgbClr val="7030A0"/>
                </a:solidFill>
                <a:latin typeface="Helvetica" pitchFamily="2" charset="0"/>
              </a:rPr>
              <a:t>雕塑</a:t>
            </a:r>
          </a:p>
          <a:p>
            <a:r>
              <a:rPr lang="zh-TW" altLang="en-US" sz="2800" dirty="0">
                <a:solidFill>
                  <a:srgbClr val="7030A0"/>
                </a:solidFill>
                <a:latin typeface="Helvetica" pitchFamily="2" charset="0"/>
              </a:rPr>
              <a:t>油畫布（西畫）</a:t>
            </a:r>
            <a:br>
              <a:rPr lang="zh-TW" altLang="en-US" sz="2800" dirty="0">
                <a:solidFill>
                  <a:srgbClr val="7030A0"/>
                </a:solidFill>
                <a:latin typeface="Helvetica" pitchFamily="2" charset="0"/>
              </a:rPr>
            </a:br>
            <a:r>
              <a:rPr lang="en-US" altLang="zh-TW" sz="2800" dirty="0">
                <a:solidFill>
                  <a:srgbClr val="7030A0"/>
                </a:solidFill>
                <a:latin typeface="Helvetica" pitchFamily="2" charset="0"/>
              </a:rPr>
              <a:t>1</a:t>
            </a:r>
            <a:r>
              <a:rPr lang="zh-TW" altLang="en-US" sz="2800" dirty="0">
                <a:solidFill>
                  <a:srgbClr val="7030A0"/>
                </a:solidFill>
                <a:latin typeface="Helvetica" pitchFamily="2" charset="0"/>
              </a:rPr>
              <a:t>號明信片的大小</a:t>
            </a:r>
            <a:br>
              <a:rPr lang="zh-TW" altLang="en-US" sz="2800" dirty="0">
                <a:solidFill>
                  <a:srgbClr val="7030A0"/>
                </a:solidFill>
                <a:latin typeface="Helvetica" pitchFamily="2" charset="0"/>
              </a:rPr>
            </a:br>
            <a:r>
              <a:rPr lang="en-US" altLang="zh-TW" sz="2800" dirty="0">
                <a:solidFill>
                  <a:srgbClr val="7030A0"/>
                </a:solidFill>
                <a:latin typeface="Helvetica" pitchFamily="2" charset="0"/>
              </a:rPr>
              <a:t>30</a:t>
            </a:r>
            <a:r>
              <a:rPr lang="zh-TW" altLang="en-US" sz="2800" dirty="0">
                <a:solidFill>
                  <a:srgbClr val="7030A0"/>
                </a:solidFill>
                <a:latin typeface="Helvetica" pitchFamily="2" charset="0"/>
              </a:rPr>
              <a:t>公分</a:t>
            </a:r>
            <a:r>
              <a:rPr lang="en-US" altLang="zh-TW" sz="2800" dirty="0">
                <a:solidFill>
                  <a:srgbClr val="7030A0"/>
                </a:solidFill>
                <a:latin typeface="Helvetica" pitchFamily="2" charset="0"/>
              </a:rPr>
              <a:t>×30</a:t>
            </a:r>
            <a:r>
              <a:rPr lang="zh-TW" altLang="en-US" sz="2800" dirty="0">
                <a:solidFill>
                  <a:srgbClr val="7030A0"/>
                </a:solidFill>
                <a:latin typeface="Helvetica" pitchFamily="2" charset="0"/>
              </a:rPr>
              <a:t>公分叫</a:t>
            </a:r>
            <a:r>
              <a:rPr lang="zh-CN" altLang="en-US" sz="2800" dirty="0">
                <a:solidFill>
                  <a:srgbClr val="7030A0"/>
                </a:solidFill>
                <a:latin typeface="Helvetica" pitchFamily="2" charset="0"/>
              </a:rPr>
              <a:t>ㄧ</a:t>
            </a:r>
            <a:r>
              <a:rPr lang="zh-TW" altLang="en-US" sz="2800" dirty="0">
                <a:solidFill>
                  <a:srgbClr val="7030A0"/>
                </a:solidFill>
                <a:latin typeface="Helvetica" pitchFamily="2" charset="0"/>
              </a:rPr>
              <a:t>才</a:t>
            </a:r>
          </a:p>
          <a:p>
            <a:br>
              <a:rPr lang="zh-TW" altLang="en-US" dirty="0"/>
            </a:br>
            <a:endParaRPr lang="zh-TW" altLang="en-US" dirty="0"/>
          </a:p>
        </p:txBody>
      </p:sp>
    </p:spTree>
    <p:extLst>
      <p:ext uri="{BB962C8B-B14F-4D97-AF65-F5344CB8AC3E}">
        <p14:creationId xmlns:p14="http://schemas.microsoft.com/office/powerpoint/2010/main" val="3434804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0DDB1C8-0D1B-794B-9050-FDB237F29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583"/>
            <a:ext cx="9144000" cy="6186834"/>
          </a:xfrm>
          <a:prstGeom prst="rect">
            <a:avLst/>
          </a:prstGeom>
        </p:spPr>
      </p:pic>
    </p:spTree>
    <p:extLst>
      <p:ext uri="{BB962C8B-B14F-4D97-AF65-F5344CB8AC3E}">
        <p14:creationId xmlns:p14="http://schemas.microsoft.com/office/powerpoint/2010/main" val="221121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C9D7473-9581-964A-ACD0-5A6DB4216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417"/>
            <a:ext cx="9144000" cy="6407165"/>
          </a:xfrm>
          <a:prstGeom prst="rect">
            <a:avLst/>
          </a:prstGeom>
        </p:spPr>
      </p:pic>
    </p:spTree>
    <p:extLst>
      <p:ext uri="{BB962C8B-B14F-4D97-AF65-F5344CB8AC3E}">
        <p14:creationId xmlns:p14="http://schemas.microsoft.com/office/powerpoint/2010/main" val="1979119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B62C59F-C293-F648-ACBB-2FC415816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 y="0"/>
            <a:ext cx="9126415" cy="6858000"/>
          </a:xfrm>
          <a:prstGeom prst="rect">
            <a:avLst/>
          </a:prstGeom>
        </p:spPr>
      </p:pic>
    </p:spTree>
    <p:extLst>
      <p:ext uri="{BB962C8B-B14F-4D97-AF65-F5344CB8AC3E}">
        <p14:creationId xmlns:p14="http://schemas.microsoft.com/office/powerpoint/2010/main" val="2604178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2D88DAC-4E40-6A49-B11F-3F7FFC62B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353603"/>
          </a:xfrm>
          <a:prstGeom prst="rect">
            <a:avLst/>
          </a:prstGeom>
        </p:spPr>
      </p:pic>
    </p:spTree>
    <p:extLst>
      <p:ext uri="{BB962C8B-B14F-4D97-AF65-F5344CB8AC3E}">
        <p14:creationId xmlns:p14="http://schemas.microsoft.com/office/powerpoint/2010/main" val="396231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23FF324-CED1-074D-AF08-34AA1F876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01408"/>
          </a:xfrm>
          <a:prstGeom prst="rect">
            <a:avLst/>
          </a:prstGeom>
        </p:spPr>
      </p:pic>
    </p:spTree>
    <p:extLst>
      <p:ext uri="{BB962C8B-B14F-4D97-AF65-F5344CB8AC3E}">
        <p14:creationId xmlns:p14="http://schemas.microsoft.com/office/powerpoint/2010/main" val="226554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474B726-9812-B148-9D15-760474BD169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6707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3B71754-EA59-0144-8EB6-471D49E2E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23242"/>
            <a:ext cx="9505056" cy="6858000"/>
          </a:xfrm>
          <a:prstGeom prst="rect">
            <a:avLst/>
          </a:prstGeom>
        </p:spPr>
      </p:pic>
    </p:spTree>
    <p:extLst>
      <p:ext uri="{BB962C8B-B14F-4D97-AF65-F5344CB8AC3E}">
        <p14:creationId xmlns:p14="http://schemas.microsoft.com/office/powerpoint/2010/main" val="1781073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6900D33-69E0-6546-8319-9E078A3F3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
            <a:ext cx="5040560" cy="1231082"/>
          </a:xfrm>
          <a:prstGeom prst="rect">
            <a:avLst/>
          </a:prstGeom>
        </p:spPr>
      </p:pic>
      <p:pic>
        <p:nvPicPr>
          <p:cNvPr id="4" name="圖片 3">
            <a:extLst>
              <a:ext uri="{FF2B5EF4-FFF2-40B4-BE49-F238E27FC236}">
                <a16:creationId xmlns:a16="http://schemas.microsoft.com/office/drawing/2014/main" id="{66E49E3F-E277-3A43-8509-799436DB5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082"/>
            <a:ext cx="9144000" cy="56520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F015AEA-85C9-FA40-9FFD-9D373E51D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9144000" cy="6264696"/>
          </a:xfrm>
          <a:prstGeom prst="rect">
            <a:avLst/>
          </a:prstGeom>
        </p:spPr>
      </p:pic>
    </p:spTree>
    <p:extLst>
      <p:ext uri="{BB962C8B-B14F-4D97-AF65-F5344CB8AC3E}">
        <p14:creationId xmlns:p14="http://schemas.microsoft.com/office/powerpoint/2010/main" val="2485618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5EA158B-D580-DB41-86BC-331A45DE4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9144000" cy="7029400"/>
          </a:xfrm>
          <a:prstGeom prst="rect">
            <a:avLst/>
          </a:prstGeom>
        </p:spPr>
      </p:pic>
    </p:spTree>
    <p:extLst>
      <p:ext uri="{BB962C8B-B14F-4D97-AF65-F5344CB8AC3E}">
        <p14:creationId xmlns:p14="http://schemas.microsoft.com/office/powerpoint/2010/main" val="1989037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E8E29C8-1051-5942-ADF1-938B4A00A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7051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29EEC11-6CF2-8645-9ACF-EE3DF74EA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1648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A268B59-4FB7-354E-BD70-F6B310F8D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64488" cy="6858000"/>
          </a:xfrm>
          <a:prstGeom prst="rect">
            <a:avLst/>
          </a:prstGeom>
        </p:spPr>
      </p:pic>
    </p:spTree>
    <p:extLst>
      <p:ext uri="{BB962C8B-B14F-4D97-AF65-F5344CB8AC3E}">
        <p14:creationId xmlns:p14="http://schemas.microsoft.com/office/powerpoint/2010/main" val="1769421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CD22443-D2D0-A440-A863-CD5E98423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45424"/>
          </a:xfrm>
          <a:prstGeom prst="rect">
            <a:avLst/>
          </a:prstGeom>
        </p:spPr>
      </p:pic>
    </p:spTree>
    <p:extLst>
      <p:ext uri="{BB962C8B-B14F-4D97-AF65-F5344CB8AC3E}">
        <p14:creationId xmlns:p14="http://schemas.microsoft.com/office/powerpoint/2010/main" val="2194412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070F217-4B0B-C44D-A504-FFC0203AB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8476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E2E1832-825E-0142-9576-E9C02359F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6552728"/>
          </a:xfrm>
          <a:prstGeom prst="rect">
            <a:avLst/>
          </a:prstGeom>
        </p:spPr>
      </p:pic>
    </p:spTree>
    <p:extLst>
      <p:ext uri="{BB962C8B-B14F-4D97-AF65-F5344CB8AC3E}">
        <p14:creationId xmlns:p14="http://schemas.microsoft.com/office/powerpoint/2010/main" val="60544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EB93ED5-8D60-2648-9754-FF5034EB7FE6}"/>
              </a:ext>
            </a:extLst>
          </p:cNvPr>
          <p:cNvSpPr/>
          <p:nvPr/>
        </p:nvSpPr>
        <p:spPr>
          <a:xfrm>
            <a:off x="-74488" y="-31493"/>
            <a:ext cx="9865096" cy="7848302"/>
          </a:xfrm>
          <a:prstGeom prst="rect">
            <a:avLst/>
          </a:prstGeom>
        </p:spPr>
        <p:txBody>
          <a:bodyPr wrap="square">
            <a:spAutoFit/>
          </a:bodyPr>
          <a:lstStyle/>
          <a:p>
            <a:r>
              <a:rPr lang="zh-TW" altLang="en-US" sz="2800" b="1" dirty="0">
                <a:solidFill>
                  <a:schemeClr val="accent4">
                    <a:lumMod val="60000"/>
                    <a:lumOff val="40000"/>
                  </a:schemeClr>
                </a:solidFill>
                <a:latin typeface="Helvetica" pitchFamily="2" charset="0"/>
              </a:rPr>
              <a:t>初中</a:t>
            </a:r>
            <a:r>
              <a:rPr lang="en-US" altLang="zh-TW" sz="2800" b="1" dirty="0">
                <a:solidFill>
                  <a:schemeClr val="accent4">
                    <a:lumMod val="60000"/>
                    <a:lumOff val="40000"/>
                  </a:schemeClr>
                </a:solidFill>
                <a:latin typeface="Helvetica" pitchFamily="2" charset="0"/>
              </a:rPr>
              <a:t>/</a:t>
            </a:r>
            <a:r>
              <a:rPr lang="zh-TW" altLang="en-US" sz="2800" b="1" dirty="0">
                <a:solidFill>
                  <a:schemeClr val="accent4">
                    <a:lumMod val="60000"/>
                    <a:lumOff val="40000"/>
                  </a:schemeClr>
                </a:solidFill>
                <a:latin typeface="Helvetica" pitchFamily="2" charset="0"/>
              </a:rPr>
              <a:t>高中</a:t>
            </a:r>
            <a:r>
              <a:rPr lang="en-US" altLang="zh-TW" sz="2800" b="1" dirty="0">
                <a:solidFill>
                  <a:srgbClr val="000000"/>
                </a:solidFill>
                <a:latin typeface="Helvetica" pitchFamily="2" charset="0"/>
              </a:rPr>
              <a:t>/</a:t>
            </a:r>
            <a:r>
              <a:rPr lang="zh-TW" altLang="en-US" sz="2800" b="1" dirty="0">
                <a:solidFill>
                  <a:srgbClr val="FF0000"/>
                </a:solidFill>
                <a:latin typeface="Helvetica" pitchFamily="2" charset="0"/>
              </a:rPr>
              <a:t>聖心女中</a:t>
            </a:r>
            <a:r>
              <a:rPr lang="en-US" altLang="zh-TW" sz="2800" b="1" dirty="0">
                <a:solidFill>
                  <a:srgbClr val="FF0000"/>
                </a:solidFill>
                <a:latin typeface="Helvetica" pitchFamily="2" charset="0"/>
              </a:rPr>
              <a:t>/</a:t>
            </a:r>
            <a:r>
              <a:rPr lang="zh-TW" altLang="en-US" sz="2800" dirty="0">
                <a:solidFill>
                  <a:srgbClr val="FF0000"/>
                </a:solidFill>
                <a:latin typeface="Helvetica" pitchFamily="2" charset="0"/>
              </a:rPr>
              <a:t>實踐設計</a:t>
            </a:r>
            <a:r>
              <a:rPr lang="en-US" altLang="zh-TW" sz="2800" dirty="0">
                <a:solidFill>
                  <a:srgbClr val="FF0000"/>
                </a:solidFill>
                <a:latin typeface="Helvetica" pitchFamily="2" charset="0"/>
              </a:rPr>
              <a:t>/</a:t>
            </a:r>
            <a:r>
              <a:rPr lang="zh-TW" altLang="en-US" sz="2800" dirty="0">
                <a:solidFill>
                  <a:srgbClr val="FF0000"/>
                </a:solidFill>
                <a:latin typeface="Helvetica" pitchFamily="2" charset="0"/>
              </a:rPr>
              <a:t>大學服裝設計</a:t>
            </a:r>
          </a:p>
          <a:p>
            <a:r>
              <a:rPr lang="en-US" altLang="zh-TW" sz="2800" dirty="0">
                <a:solidFill>
                  <a:srgbClr val="000000"/>
                </a:solidFill>
                <a:latin typeface="Helvetica" pitchFamily="2" charset="0"/>
              </a:rPr>
              <a:t>1987-1989</a:t>
            </a:r>
            <a:r>
              <a:rPr lang="zh-TW" altLang="en-US" sz="2800" dirty="0">
                <a:solidFill>
                  <a:srgbClr val="000000"/>
                </a:solidFill>
                <a:latin typeface="Helvetica" pitchFamily="2" charset="0"/>
              </a:rPr>
              <a:t>年</a:t>
            </a:r>
            <a:r>
              <a:rPr lang="en-US" altLang="zh-TW" sz="2800" dirty="0">
                <a:solidFill>
                  <a:srgbClr val="000000"/>
                </a:solidFill>
                <a:latin typeface="Helvetica" pitchFamily="2" charset="0"/>
              </a:rPr>
              <a:t>-</a:t>
            </a:r>
            <a:r>
              <a:rPr lang="zh-TW" altLang="en-US" sz="2800" dirty="0">
                <a:solidFill>
                  <a:srgbClr val="FF0000"/>
                </a:solidFill>
                <a:latin typeface="Helvetica" pitchFamily="2" charset="0"/>
              </a:rPr>
              <a:t>中華航空空服員</a:t>
            </a:r>
          </a:p>
          <a:p>
            <a:r>
              <a:rPr lang="en-US" altLang="zh-TW" sz="2800" dirty="0">
                <a:solidFill>
                  <a:srgbClr val="000000"/>
                </a:solidFill>
                <a:latin typeface="Helvetica" pitchFamily="2" charset="0"/>
              </a:rPr>
              <a:t>1988</a:t>
            </a:r>
            <a:r>
              <a:rPr lang="zh-TW" altLang="en-US" sz="2800" dirty="0">
                <a:solidFill>
                  <a:srgbClr val="000000"/>
                </a:solidFill>
                <a:latin typeface="Helvetica" pitchFamily="2" charset="0"/>
              </a:rPr>
              <a:t>年</a:t>
            </a:r>
            <a:r>
              <a:rPr lang="en-US" altLang="zh-TW" sz="2800" dirty="0">
                <a:solidFill>
                  <a:srgbClr val="000000"/>
                </a:solidFill>
                <a:latin typeface="Helvetica" pitchFamily="2" charset="0"/>
              </a:rPr>
              <a:t>4</a:t>
            </a:r>
            <a:r>
              <a:rPr lang="zh-TW" altLang="en-US" sz="2800" dirty="0">
                <a:solidFill>
                  <a:srgbClr val="000000"/>
                </a:solidFill>
                <a:latin typeface="Helvetica" pitchFamily="2" charset="0"/>
              </a:rPr>
              <a:t>月</a:t>
            </a:r>
            <a:r>
              <a:rPr lang="en-US" altLang="zh-TW" sz="2800" dirty="0">
                <a:solidFill>
                  <a:srgbClr val="000000"/>
                </a:solidFill>
                <a:latin typeface="Helvetica" pitchFamily="2" charset="0"/>
              </a:rPr>
              <a:t>-</a:t>
            </a:r>
            <a:r>
              <a:rPr lang="zh-TW" altLang="en-US" sz="2800" dirty="0">
                <a:solidFill>
                  <a:srgbClr val="FF0000"/>
                </a:solidFill>
                <a:latin typeface="Helvetica" pitchFamily="2" charset="0"/>
              </a:rPr>
              <a:t>中國小姐第一名</a:t>
            </a:r>
          </a:p>
          <a:p>
            <a:r>
              <a:rPr lang="en-US" altLang="zh-TW" sz="2800" dirty="0">
                <a:solidFill>
                  <a:srgbClr val="000000"/>
                </a:solidFill>
                <a:latin typeface="Helvetica" pitchFamily="2" charset="0"/>
              </a:rPr>
              <a:t>1988</a:t>
            </a:r>
            <a:r>
              <a:rPr lang="zh-TW" altLang="en-US" sz="2800" dirty="0">
                <a:solidFill>
                  <a:srgbClr val="000000"/>
                </a:solidFill>
                <a:latin typeface="Helvetica" pitchFamily="2" charset="0"/>
              </a:rPr>
              <a:t>年</a:t>
            </a:r>
            <a:r>
              <a:rPr lang="en-US" altLang="zh-TW" sz="2800" dirty="0">
                <a:solidFill>
                  <a:srgbClr val="000000"/>
                </a:solidFill>
                <a:latin typeface="Helvetica" pitchFamily="2" charset="0"/>
              </a:rPr>
              <a:t>10</a:t>
            </a:r>
            <a:r>
              <a:rPr lang="zh-TW" altLang="en-US" sz="2800" dirty="0">
                <a:solidFill>
                  <a:srgbClr val="000000"/>
                </a:solidFill>
                <a:latin typeface="Helvetica" pitchFamily="2" charset="0"/>
              </a:rPr>
              <a:t>月</a:t>
            </a:r>
            <a:r>
              <a:rPr lang="zh-TW" altLang="en-US" sz="2800" dirty="0">
                <a:solidFill>
                  <a:srgbClr val="FF0000"/>
                </a:solidFill>
                <a:latin typeface="Helvetica" pitchFamily="2" charset="0"/>
              </a:rPr>
              <a:t>國際小姐第二及最佳人緣獎</a:t>
            </a:r>
          </a:p>
          <a:p>
            <a:r>
              <a:rPr lang="en-US" altLang="zh-TW" sz="2800" dirty="0">
                <a:solidFill>
                  <a:srgbClr val="000000"/>
                </a:solidFill>
                <a:latin typeface="Helvetica" pitchFamily="2" charset="0"/>
              </a:rPr>
              <a:t>1991</a:t>
            </a:r>
            <a:r>
              <a:rPr lang="zh-TW" altLang="en-US" sz="2800" dirty="0">
                <a:solidFill>
                  <a:srgbClr val="000000"/>
                </a:solidFill>
                <a:latin typeface="Helvetica" pitchFamily="2" charset="0"/>
              </a:rPr>
              <a:t>到</a:t>
            </a:r>
            <a:r>
              <a:rPr lang="en-US" altLang="zh-TW" sz="2800" dirty="0">
                <a:solidFill>
                  <a:srgbClr val="000000"/>
                </a:solidFill>
                <a:latin typeface="Helvetica" pitchFamily="2" charset="0"/>
              </a:rPr>
              <a:t>1992</a:t>
            </a:r>
            <a:r>
              <a:rPr lang="zh-TW" altLang="en-US" sz="2800" dirty="0">
                <a:solidFill>
                  <a:srgbClr val="000000"/>
                </a:solidFill>
                <a:latin typeface="Helvetica" pitchFamily="2" charset="0"/>
              </a:rPr>
              <a:t>法國巴黎進修服裝設計</a:t>
            </a:r>
          </a:p>
          <a:p>
            <a:r>
              <a:rPr lang="en-US" altLang="zh-TW" sz="2800" dirty="0">
                <a:solidFill>
                  <a:srgbClr val="000000"/>
                </a:solidFill>
                <a:latin typeface="Helvetica" pitchFamily="2" charset="0"/>
              </a:rPr>
              <a:t>1992-1992</a:t>
            </a:r>
            <a:r>
              <a:rPr lang="zh-TW" altLang="en-US" sz="2800" dirty="0">
                <a:solidFill>
                  <a:srgbClr val="FF0000"/>
                </a:solidFill>
                <a:latin typeface="Helvetica" pitchFamily="2" charset="0"/>
              </a:rPr>
              <a:t>聖心女中（生涯規劃）心理輔導教師</a:t>
            </a:r>
          </a:p>
          <a:p>
            <a:r>
              <a:rPr lang="en-US" altLang="zh-TW" sz="2800" dirty="0">
                <a:solidFill>
                  <a:srgbClr val="000000"/>
                </a:solidFill>
                <a:latin typeface="Helvetica" pitchFamily="2" charset="0"/>
              </a:rPr>
              <a:t>1994</a:t>
            </a:r>
            <a:r>
              <a:rPr lang="zh-TW" altLang="en-US" sz="2800" dirty="0">
                <a:solidFill>
                  <a:srgbClr val="000000"/>
                </a:solidFill>
                <a:latin typeface="Helvetica" pitchFamily="2" charset="0"/>
              </a:rPr>
              <a:t>年</a:t>
            </a:r>
            <a:r>
              <a:rPr lang="en-US" altLang="zh-TW" sz="2800" dirty="0">
                <a:solidFill>
                  <a:srgbClr val="000000"/>
                </a:solidFill>
                <a:latin typeface="Helvetica" pitchFamily="2" charset="0"/>
              </a:rPr>
              <a:t>-</a:t>
            </a:r>
            <a:r>
              <a:rPr lang="zh-TW" altLang="en-US" sz="2800" dirty="0">
                <a:solidFill>
                  <a:srgbClr val="FF0000"/>
                </a:solidFill>
                <a:latin typeface="Helvetica" pitchFamily="2" charset="0"/>
              </a:rPr>
              <a:t>美麗佳人節目主持人</a:t>
            </a:r>
            <a:r>
              <a:rPr lang="zh-TW" altLang="en-US" sz="2800" dirty="0">
                <a:solidFill>
                  <a:srgbClr val="000000"/>
                </a:solidFill>
                <a:latin typeface="Helvetica" pitchFamily="2" charset="0"/>
              </a:rPr>
              <a:t>（崔麗心與羅曼菲）</a:t>
            </a:r>
          </a:p>
          <a:p>
            <a:r>
              <a:rPr lang="en-US" altLang="zh-TW" sz="2800" dirty="0">
                <a:solidFill>
                  <a:srgbClr val="000000"/>
                </a:solidFill>
                <a:latin typeface="Helvetica" pitchFamily="2" charset="0"/>
              </a:rPr>
              <a:t>1994-1997</a:t>
            </a:r>
            <a:r>
              <a:rPr lang="zh-TW" altLang="en-US" sz="2800" dirty="0">
                <a:solidFill>
                  <a:srgbClr val="000000"/>
                </a:solidFill>
                <a:latin typeface="Helvetica" pitchFamily="2" charset="0"/>
              </a:rPr>
              <a:t>（偶仍巷）</a:t>
            </a:r>
            <a:r>
              <a:rPr lang="zh-TW" altLang="en-US" sz="2800" dirty="0">
                <a:solidFill>
                  <a:srgbClr val="FF0000"/>
                </a:solidFill>
                <a:latin typeface="Helvetica" pitchFamily="2" charset="0"/>
              </a:rPr>
              <a:t>服飾商品企劃行銷與採購</a:t>
            </a:r>
          </a:p>
          <a:p>
            <a:r>
              <a:rPr lang="en-US" altLang="zh-TW" sz="2800" dirty="0">
                <a:solidFill>
                  <a:srgbClr val="000000"/>
                </a:solidFill>
                <a:latin typeface="Helvetica" pitchFamily="2" charset="0"/>
              </a:rPr>
              <a:t>1997</a:t>
            </a:r>
            <a:r>
              <a:rPr lang="zh-TW" altLang="en-US" sz="2800" dirty="0">
                <a:solidFill>
                  <a:srgbClr val="000000"/>
                </a:solidFill>
                <a:latin typeface="Helvetica" pitchFamily="2" charset="0"/>
              </a:rPr>
              <a:t>年年代</a:t>
            </a:r>
            <a:r>
              <a:rPr lang="en" altLang="zh-TW" sz="2800" dirty="0">
                <a:solidFill>
                  <a:srgbClr val="000000"/>
                </a:solidFill>
                <a:latin typeface="Helvetica" pitchFamily="2" charset="0"/>
              </a:rPr>
              <a:t>TVIS</a:t>
            </a:r>
            <a:r>
              <a:rPr lang="zh-TW" altLang="en-US" sz="2800" dirty="0">
                <a:solidFill>
                  <a:srgbClr val="000000"/>
                </a:solidFill>
                <a:latin typeface="Helvetica" pitchFamily="2" charset="0"/>
              </a:rPr>
              <a:t>台（</a:t>
            </a:r>
            <a:r>
              <a:rPr lang="zh-TW" altLang="en-US" sz="2800" dirty="0">
                <a:solidFill>
                  <a:srgbClr val="FF0000"/>
                </a:solidFill>
                <a:latin typeface="Helvetica" pitchFamily="2" charset="0"/>
              </a:rPr>
              <a:t>高爾夫球與體育新聞</a:t>
            </a:r>
            <a:r>
              <a:rPr lang="zh-TW" altLang="en-US" sz="2800" dirty="0">
                <a:solidFill>
                  <a:srgbClr val="000000"/>
                </a:solidFill>
                <a:latin typeface="Helvetica" pitchFamily="2" charset="0"/>
              </a:rPr>
              <a:t>）主播</a:t>
            </a:r>
          </a:p>
          <a:p>
            <a:r>
              <a:rPr lang="en-US" altLang="zh-TW" sz="2800" dirty="0">
                <a:solidFill>
                  <a:srgbClr val="000000"/>
                </a:solidFill>
                <a:latin typeface="Helvetica" pitchFamily="2" charset="0"/>
              </a:rPr>
              <a:t>1997-1998</a:t>
            </a:r>
            <a:r>
              <a:rPr lang="zh-TW" altLang="en-US" sz="2800" dirty="0">
                <a:solidFill>
                  <a:srgbClr val="000000"/>
                </a:solidFill>
                <a:latin typeface="Helvetica" pitchFamily="2" charset="0"/>
              </a:rPr>
              <a:t>美國佛羅里</a:t>
            </a:r>
            <a:r>
              <a:rPr lang="en" altLang="zh-TW" sz="2800" dirty="0">
                <a:solidFill>
                  <a:srgbClr val="FF0000"/>
                </a:solidFill>
                <a:latin typeface="Helvetica" pitchFamily="2" charset="0"/>
              </a:rPr>
              <a:t>Golf Channel</a:t>
            </a:r>
            <a:r>
              <a:rPr lang="zh-TW" altLang="en-US" sz="2800" dirty="0">
                <a:solidFill>
                  <a:srgbClr val="FF0000"/>
                </a:solidFill>
                <a:latin typeface="Helvetica" pitchFamily="2" charset="0"/>
              </a:rPr>
              <a:t>高爾夫球賽主播</a:t>
            </a:r>
          </a:p>
          <a:p>
            <a:r>
              <a:rPr lang="en-US" altLang="zh-TW" sz="2800" dirty="0">
                <a:solidFill>
                  <a:srgbClr val="000000"/>
                </a:solidFill>
                <a:latin typeface="Helvetica" pitchFamily="2" charset="0"/>
              </a:rPr>
              <a:t>1998-</a:t>
            </a:r>
            <a:r>
              <a:rPr lang="zh-TW" altLang="en-US" sz="2800" dirty="0">
                <a:solidFill>
                  <a:srgbClr val="000000"/>
                </a:solidFill>
                <a:latin typeface="Helvetica" pitchFamily="2" charset="0"/>
              </a:rPr>
              <a:t>東森（人間調查）</a:t>
            </a:r>
            <a:r>
              <a:rPr lang="zh-TW" altLang="en-US" sz="2800" dirty="0">
                <a:solidFill>
                  <a:srgbClr val="FF0000"/>
                </a:solidFill>
                <a:latin typeface="Helvetica" pitchFamily="2" charset="0"/>
              </a:rPr>
              <a:t>新聞節目專訪與高爾夫球賽主播</a:t>
            </a:r>
          </a:p>
          <a:p>
            <a:r>
              <a:rPr lang="en-US" altLang="zh-TW" sz="2800" dirty="0">
                <a:solidFill>
                  <a:srgbClr val="000000"/>
                </a:solidFill>
                <a:latin typeface="Helvetica" pitchFamily="2" charset="0"/>
              </a:rPr>
              <a:t>1999</a:t>
            </a:r>
            <a:r>
              <a:rPr lang="zh-TW" altLang="en-US" sz="2800" dirty="0">
                <a:solidFill>
                  <a:srgbClr val="000000"/>
                </a:solidFill>
                <a:latin typeface="Helvetica" pitchFamily="2" charset="0"/>
              </a:rPr>
              <a:t>到</a:t>
            </a:r>
            <a:r>
              <a:rPr lang="en-US" altLang="zh-TW" sz="2800" dirty="0">
                <a:solidFill>
                  <a:srgbClr val="000000"/>
                </a:solidFill>
                <a:latin typeface="Helvetica" pitchFamily="2" charset="0"/>
              </a:rPr>
              <a:t>2002</a:t>
            </a:r>
            <a:r>
              <a:rPr lang="zh-TW" altLang="en-US" sz="2800" dirty="0">
                <a:solidFill>
                  <a:srgbClr val="000000"/>
                </a:solidFill>
                <a:latin typeface="Helvetica" pitchFamily="2" charset="0"/>
              </a:rPr>
              <a:t>年（食全食美）</a:t>
            </a:r>
            <a:r>
              <a:rPr lang="zh-TW" altLang="en-US" sz="2800" dirty="0">
                <a:solidFill>
                  <a:srgbClr val="FF0000"/>
                </a:solidFill>
                <a:latin typeface="Helvetica" pitchFamily="2" charset="0"/>
              </a:rPr>
              <a:t>美食節目主持人</a:t>
            </a:r>
          </a:p>
          <a:p>
            <a:r>
              <a:rPr lang="en-US" altLang="zh-TW" sz="2800" dirty="0">
                <a:solidFill>
                  <a:srgbClr val="000000"/>
                </a:solidFill>
                <a:latin typeface="Helvetica" pitchFamily="2" charset="0"/>
              </a:rPr>
              <a:t>1999</a:t>
            </a:r>
            <a:r>
              <a:rPr lang="zh-TW" altLang="en-US" sz="2800" dirty="0">
                <a:solidFill>
                  <a:srgbClr val="000000"/>
                </a:solidFill>
                <a:latin typeface="Helvetica" pitchFamily="2" charset="0"/>
              </a:rPr>
              <a:t>到</a:t>
            </a:r>
            <a:r>
              <a:rPr lang="en-US" altLang="zh-TW" sz="2800" dirty="0">
                <a:solidFill>
                  <a:srgbClr val="000000"/>
                </a:solidFill>
                <a:latin typeface="Helvetica" pitchFamily="2" charset="0"/>
              </a:rPr>
              <a:t>2006</a:t>
            </a:r>
            <a:r>
              <a:rPr lang="zh-TW" altLang="en-US" sz="2800" dirty="0">
                <a:solidFill>
                  <a:srgbClr val="000000"/>
                </a:solidFill>
                <a:latin typeface="Helvetica" pitchFamily="2" charset="0"/>
              </a:rPr>
              <a:t>東森（大生活家）</a:t>
            </a:r>
            <a:r>
              <a:rPr lang="zh-TW" altLang="en-US" sz="2800" dirty="0">
                <a:solidFill>
                  <a:srgbClr val="FF0000"/>
                </a:solidFill>
                <a:latin typeface="Helvetica" pitchFamily="2" charset="0"/>
              </a:rPr>
              <a:t>節目主持人</a:t>
            </a:r>
          </a:p>
          <a:p>
            <a:r>
              <a:rPr lang="en-US" altLang="zh-TW" sz="2800" dirty="0">
                <a:solidFill>
                  <a:srgbClr val="000000"/>
                </a:solidFill>
                <a:latin typeface="Helvetica" pitchFamily="2" charset="0"/>
              </a:rPr>
              <a:t>2006</a:t>
            </a:r>
            <a:r>
              <a:rPr lang="zh-TW" altLang="en-US" sz="2800" dirty="0">
                <a:solidFill>
                  <a:srgbClr val="000000"/>
                </a:solidFill>
                <a:latin typeface="Helvetica" pitchFamily="2" charset="0"/>
              </a:rPr>
              <a:t>年到</a:t>
            </a:r>
            <a:r>
              <a:rPr lang="en-US" altLang="zh-TW" sz="2800" dirty="0">
                <a:solidFill>
                  <a:srgbClr val="000000"/>
                </a:solidFill>
                <a:latin typeface="Helvetica" pitchFamily="2" charset="0"/>
              </a:rPr>
              <a:t>2011</a:t>
            </a:r>
            <a:r>
              <a:rPr lang="zh-TW" altLang="en-US" sz="2800" dirty="0">
                <a:solidFill>
                  <a:srgbClr val="000000"/>
                </a:solidFill>
                <a:latin typeface="Helvetica" pitchFamily="2" charset="0"/>
              </a:rPr>
              <a:t>年（台塑生醫）</a:t>
            </a:r>
            <a:r>
              <a:rPr lang="en" altLang="zh-TW" sz="2800" dirty="0">
                <a:solidFill>
                  <a:srgbClr val="FF0000"/>
                </a:solidFill>
                <a:latin typeface="Helvetica" pitchFamily="2" charset="0"/>
              </a:rPr>
              <a:t>FORTE </a:t>
            </a:r>
            <a:r>
              <a:rPr lang="zh-TW" altLang="en-US" sz="2800" dirty="0">
                <a:solidFill>
                  <a:srgbClr val="FF0000"/>
                </a:solidFill>
                <a:latin typeface="Helvetica" pitchFamily="2" charset="0"/>
              </a:rPr>
              <a:t>化妝品</a:t>
            </a:r>
            <a:r>
              <a:rPr lang="en-US" altLang="zh-TW" sz="2800" dirty="0">
                <a:solidFill>
                  <a:srgbClr val="FF0000"/>
                </a:solidFill>
                <a:latin typeface="Helvetica" pitchFamily="2" charset="0"/>
              </a:rPr>
              <a:t> </a:t>
            </a:r>
            <a:r>
              <a:rPr lang="zh-TW" altLang="en-US" sz="2800" dirty="0">
                <a:solidFill>
                  <a:srgbClr val="FF0000"/>
                </a:solidFill>
                <a:latin typeface="Helvetica" pitchFamily="2" charset="0"/>
              </a:rPr>
              <a:t>品牌經理</a:t>
            </a:r>
          </a:p>
          <a:p>
            <a:r>
              <a:rPr lang="en-US" altLang="zh-TW" sz="2800" dirty="0">
                <a:solidFill>
                  <a:srgbClr val="000000"/>
                </a:solidFill>
                <a:latin typeface="Helvetica" pitchFamily="2" charset="0"/>
              </a:rPr>
              <a:t>2011-2017 </a:t>
            </a:r>
            <a:r>
              <a:rPr lang="zh-TW" altLang="en-US" sz="2800" dirty="0">
                <a:solidFill>
                  <a:srgbClr val="FF0000"/>
                </a:solidFill>
                <a:latin typeface="Helvetica" pitchFamily="2" charset="0"/>
              </a:rPr>
              <a:t>台塑生醫 企劃處處長</a:t>
            </a:r>
          </a:p>
          <a:p>
            <a:r>
              <a:rPr lang="en-US" altLang="zh-TW" sz="2800" dirty="0">
                <a:solidFill>
                  <a:srgbClr val="000000"/>
                </a:solidFill>
                <a:latin typeface="Helvetica" pitchFamily="2" charset="0"/>
              </a:rPr>
              <a:t>2018-2020</a:t>
            </a:r>
            <a:r>
              <a:rPr lang="zh-TW" altLang="en-US" sz="2800" dirty="0">
                <a:solidFill>
                  <a:srgbClr val="000000"/>
                </a:solidFill>
                <a:latin typeface="Helvetica" pitchFamily="2" charset="0"/>
              </a:rPr>
              <a:t>年 東海大學美術系</a:t>
            </a:r>
            <a:r>
              <a:rPr lang="zh-TW" altLang="en-US" sz="2800" dirty="0">
                <a:solidFill>
                  <a:srgbClr val="FF0000"/>
                </a:solidFill>
                <a:latin typeface="Helvetica" pitchFamily="2" charset="0"/>
              </a:rPr>
              <a:t>碩士研究所</a:t>
            </a:r>
            <a:r>
              <a:rPr lang="zh-TW" altLang="en-US" sz="2800" dirty="0">
                <a:solidFill>
                  <a:srgbClr val="000000"/>
                </a:solidFill>
                <a:latin typeface="Helvetica" pitchFamily="2" charset="0"/>
              </a:rPr>
              <a:t>（東方水墨與膠彩）</a:t>
            </a:r>
          </a:p>
          <a:p>
            <a:br>
              <a:rPr lang="zh-TW" altLang="en-US" sz="2800" dirty="0"/>
            </a:br>
            <a:endParaRPr lang="zh-TW" altLang="en-US" sz="2800" dirty="0"/>
          </a:p>
        </p:txBody>
      </p:sp>
    </p:spTree>
    <p:extLst>
      <p:ext uri="{BB962C8B-B14F-4D97-AF65-F5344CB8AC3E}">
        <p14:creationId xmlns:p14="http://schemas.microsoft.com/office/powerpoint/2010/main" val="1011388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DB840D5-51DF-E246-86D3-445163230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04664"/>
            <a:ext cx="8136904" cy="6192688"/>
          </a:xfrm>
          <a:prstGeom prst="rect">
            <a:avLst/>
          </a:prstGeom>
        </p:spPr>
      </p:pic>
    </p:spTree>
    <p:extLst>
      <p:ext uri="{BB962C8B-B14F-4D97-AF65-F5344CB8AC3E}">
        <p14:creationId xmlns:p14="http://schemas.microsoft.com/office/powerpoint/2010/main" val="1176492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BAE8C5E-C2A2-A24B-AFB5-C3EC5DBA2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5" y="3356992"/>
            <a:ext cx="4427985" cy="3493368"/>
          </a:xfrm>
          <a:prstGeom prst="rect">
            <a:avLst/>
          </a:prstGeom>
        </p:spPr>
      </p:pic>
      <p:pic>
        <p:nvPicPr>
          <p:cNvPr id="5" name="圖片 4">
            <a:extLst>
              <a:ext uri="{FF2B5EF4-FFF2-40B4-BE49-F238E27FC236}">
                <a16:creationId xmlns:a16="http://schemas.microsoft.com/office/drawing/2014/main" id="{0C69F88C-7E50-FA48-B369-5939588EB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1" y="3448"/>
            <a:ext cx="4409304" cy="3061320"/>
          </a:xfrm>
          <a:prstGeom prst="rect">
            <a:avLst/>
          </a:prstGeom>
        </p:spPr>
      </p:pic>
      <p:pic>
        <p:nvPicPr>
          <p:cNvPr id="7" name="圖片 6">
            <a:extLst>
              <a:ext uri="{FF2B5EF4-FFF2-40B4-BE49-F238E27FC236}">
                <a16:creationId xmlns:a16="http://schemas.microsoft.com/office/drawing/2014/main" id="{B652BE8D-973D-2644-94D2-F90A40B6A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1" y="3364633"/>
            <a:ext cx="4427983" cy="3493367"/>
          </a:xfrm>
          <a:prstGeom prst="rect">
            <a:avLst/>
          </a:prstGeom>
        </p:spPr>
      </p:pic>
      <p:pic>
        <p:nvPicPr>
          <p:cNvPr id="9" name="圖片 8">
            <a:extLst>
              <a:ext uri="{FF2B5EF4-FFF2-40B4-BE49-F238E27FC236}">
                <a16:creationId xmlns:a16="http://schemas.microsoft.com/office/drawing/2014/main" id="{8223AA37-C1F5-9540-ACB2-2A5070D4D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4" y="0"/>
            <a:ext cx="4427985" cy="3064768"/>
          </a:xfrm>
          <a:prstGeom prst="rect">
            <a:avLst/>
          </a:prstGeom>
        </p:spPr>
      </p:pic>
    </p:spTree>
    <p:extLst>
      <p:ext uri="{BB962C8B-B14F-4D97-AF65-F5344CB8AC3E}">
        <p14:creationId xmlns:p14="http://schemas.microsoft.com/office/powerpoint/2010/main" val="4063767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2DBB642-1396-974A-8D45-BE531EBB0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20472" cy="6741368"/>
          </a:xfrm>
          <a:prstGeom prst="rect">
            <a:avLst/>
          </a:prstGeom>
        </p:spPr>
      </p:pic>
    </p:spTree>
    <p:extLst>
      <p:ext uri="{BB962C8B-B14F-4D97-AF65-F5344CB8AC3E}">
        <p14:creationId xmlns:p14="http://schemas.microsoft.com/office/powerpoint/2010/main" val="2428866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B7F25EF-DBCE-6A4A-85D0-28AAFBD7F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09320"/>
          </a:xfrm>
          <a:prstGeom prst="rect">
            <a:avLst/>
          </a:prstGeom>
        </p:spPr>
      </p:pic>
    </p:spTree>
    <p:extLst>
      <p:ext uri="{BB962C8B-B14F-4D97-AF65-F5344CB8AC3E}">
        <p14:creationId xmlns:p14="http://schemas.microsoft.com/office/powerpoint/2010/main" val="695099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89B0696-A597-044A-8FCC-F117ECDFD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2956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D70DDDB-FF3C-3040-BA02-016C2588D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50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8805DBE-7D60-8349-BB7D-C7AFD6DDC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9" y="0"/>
            <a:ext cx="9072461" cy="6858000"/>
          </a:xfrm>
          <a:prstGeom prst="rect">
            <a:avLst/>
          </a:prstGeom>
        </p:spPr>
      </p:pic>
    </p:spTree>
    <p:extLst>
      <p:ext uri="{BB962C8B-B14F-4D97-AF65-F5344CB8AC3E}">
        <p14:creationId xmlns:p14="http://schemas.microsoft.com/office/powerpoint/2010/main" val="229596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4E1E52A-67EA-FD49-A354-F79DCE197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070"/>
            <a:ext cx="9144000" cy="6355860"/>
          </a:xfrm>
          <a:prstGeom prst="rect">
            <a:avLst/>
          </a:prstGeom>
        </p:spPr>
      </p:pic>
    </p:spTree>
    <p:extLst>
      <p:ext uri="{BB962C8B-B14F-4D97-AF65-F5344CB8AC3E}">
        <p14:creationId xmlns:p14="http://schemas.microsoft.com/office/powerpoint/2010/main" val="3371485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AB262C9-8F4F-E74C-84DC-93C8B2A47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8" y="-215552"/>
            <a:ext cx="9144000" cy="7101408"/>
          </a:xfrm>
          <a:prstGeom prst="rect">
            <a:avLst/>
          </a:prstGeom>
        </p:spPr>
      </p:pic>
    </p:spTree>
    <p:extLst>
      <p:ext uri="{BB962C8B-B14F-4D97-AF65-F5344CB8AC3E}">
        <p14:creationId xmlns:p14="http://schemas.microsoft.com/office/powerpoint/2010/main" val="2207869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D4606F4-F9B3-404D-A83B-CE393EB64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66"/>
            <a:ext cx="9144000" cy="6814868"/>
          </a:xfrm>
          <a:prstGeom prst="rect">
            <a:avLst/>
          </a:prstGeom>
        </p:spPr>
      </p:pic>
    </p:spTree>
    <p:extLst>
      <p:ext uri="{BB962C8B-B14F-4D97-AF65-F5344CB8AC3E}">
        <p14:creationId xmlns:p14="http://schemas.microsoft.com/office/powerpoint/2010/main" val="3592473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D3295D0-F5FC-674E-A9A9-50CBB9498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36630" y="2495241"/>
            <a:ext cx="6093296" cy="2632224"/>
          </a:xfrm>
          <a:prstGeom prst="rect">
            <a:avLst/>
          </a:prstGeom>
        </p:spPr>
      </p:pic>
      <p:pic>
        <p:nvPicPr>
          <p:cNvPr id="5" name="圖片 4">
            <a:extLst>
              <a:ext uri="{FF2B5EF4-FFF2-40B4-BE49-F238E27FC236}">
                <a16:creationId xmlns:a16="http://schemas.microsoft.com/office/drawing/2014/main" id="{5E05B8B6-AF1C-3B49-83F2-07AF5013E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47762" y="728699"/>
            <a:ext cx="6408712" cy="5472609"/>
          </a:xfrm>
          <a:prstGeom prst="rect">
            <a:avLst/>
          </a:prstGeom>
        </p:spPr>
      </p:pic>
    </p:spTree>
    <p:extLst>
      <p:ext uri="{BB962C8B-B14F-4D97-AF65-F5344CB8AC3E}">
        <p14:creationId xmlns:p14="http://schemas.microsoft.com/office/powerpoint/2010/main" val="1642480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07ABDC4-5511-7A4A-836C-231ECDE66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0" y="0"/>
            <a:ext cx="9612560" cy="6858000"/>
          </a:xfrm>
          <a:prstGeom prst="rect">
            <a:avLst/>
          </a:prstGeom>
        </p:spPr>
      </p:pic>
    </p:spTree>
    <p:extLst>
      <p:ext uri="{BB962C8B-B14F-4D97-AF65-F5344CB8AC3E}">
        <p14:creationId xmlns:p14="http://schemas.microsoft.com/office/powerpoint/2010/main" val="1350914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AFC2F63-DF4B-A54B-AF2A-CAA3F26C5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5" y="0"/>
            <a:ext cx="9015030" cy="6858000"/>
          </a:xfrm>
          <a:prstGeom prst="rect">
            <a:avLst/>
          </a:prstGeom>
        </p:spPr>
      </p:pic>
    </p:spTree>
    <p:extLst>
      <p:ext uri="{BB962C8B-B14F-4D97-AF65-F5344CB8AC3E}">
        <p14:creationId xmlns:p14="http://schemas.microsoft.com/office/powerpoint/2010/main" val="3852659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ABB85D3-9812-3541-94F5-34795C0B8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881"/>
            <a:ext cx="9144000" cy="6430237"/>
          </a:xfrm>
          <a:prstGeom prst="rect">
            <a:avLst/>
          </a:prstGeom>
        </p:spPr>
      </p:pic>
    </p:spTree>
    <p:extLst>
      <p:ext uri="{BB962C8B-B14F-4D97-AF65-F5344CB8AC3E}">
        <p14:creationId xmlns:p14="http://schemas.microsoft.com/office/powerpoint/2010/main" val="3099283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7BF0E5-DD04-6D4A-AE8F-139FDA12F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63280" y="1628800"/>
            <a:ext cx="6858000" cy="3600400"/>
          </a:xfrm>
          <a:prstGeom prst="rect">
            <a:avLst/>
          </a:prstGeom>
        </p:spPr>
      </p:pic>
      <p:pic>
        <p:nvPicPr>
          <p:cNvPr id="5" name="圖片 4">
            <a:extLst>
              <a:ext uri="{FF2B5EF4-FFF2-40B4-BE49-F238E27FC236}">
                <a16:creationId xmlns:a16="http://schemas.microsoft.com/office/drawing/2014/main" id="{4D39F1BE-4DB9-7D4A-8A1A-554A53FBF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44" y="3339548"/>
            <a:ext cx="4697796" cy="2924944"/>
          </a:xfrm>
          <a:prstGeom prst="rect">
            <a:avLst/>
          </a:prstGeom>
        </p:spPr>
      </p:pic>
      <p:pic>
        <p:nvPicPr>
          <p:cNvPr id="7" name="圖片 6">
            <a:extLst>
              <a:ext uri="{FF2B5EF4-FFF2-40B4-BE49-F238E27FC236}">
                <a16:creationId xmlns:a16="http://schemas.microsoft.com/office/drawing/2014/main" id="{BCB6EA51-4722-9544-91A8-14B59C56D6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44" y="188640"/>
            <a:ext cx="4697796" cy="2880320"/>
          </a:xfrm>
          <a:prstGeom prst="rect">
            <a:avLst/>
          </a:prstGeom>
        </p:spPr>
      </p:pic>
      <p:sp>
        <p:nvSpPr>
          <p:cNvPr id="2" name="文字方塊 1">
            <a:extLst>
              <a:ext uri="{FF2B5EF4-FFF2-40B4-BE49-F238E27FC236}">
                <a16:creationId xmlns:a16="http://schemas.microsoft.com/office/drawing/2014/main" id="{95A162E4-CA9B-0343-A8D5-C2BA3D87F02E}"/>
              </a:ext>
            </a:extLst>
          </p:cNvPr>
          <p:cNvSpPr txBox="1"/>
          <p:nvPr/>
        </p:nvSpPr>
        <p:spPr>
          <a:xfrm>
            <a:off x="1485299" y="6350414"/>
            <a:ext cx="3537005" cy="400110"/>
          </a:xfrm>
          <a:prstGeom prst="rect">
            <a:avLst/>
          </a:prstGeom>
          <a:noFill/>
        </p:spPr>
        <p:txBody>
          <a:bodyPr wrap="square" rtlCol="0">
            <a:spAutoFit/>
          </a:bodyPr>
          <a:lstStyle/>
          <a:p>
            <a:r>
              <a:rPr kumimoji="1" lang="zh-TW" altLang="en-US" sz="2000" dirty="0">
                <a:solidFill>
                  <a:srgbClr val="FF0000"/>
                </a:solidFill>
                <a:latin typeface="Kaiti SC" panose="02010600040101010101" pitchFamily="2" charset="-122"/>
                <a:ea typeface="Kaiti SC" panose="02010600040101010101" pitchFamily="2" charset="-122"/>
              </a:rPr>
              <a:t>宋代 花鳥 山水 臨摹練習</a:t>
            </a:r>
          </a:p>
        </p:txBody>
      </p:sp>
    </p:spTree>
    <p:extLst>
      <p:ext uri="{BB962C8B-B14F-4D97-AF65-F5344CB8AC3E}">
        <p14:creationId xmlns:p14="http://schemas.microsoft.com/office/powerpoint/2010/main" val="463981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53F43CB-0A8C-8949-AAF4-5AAF4C6C9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3967" cy="6974632"/>
          </a:xfrm>
          <a:prstGeom prst="rect">
            <a:avLst/>
          </a:prstGeom>
        </p:spPr>
      </p:pic>
      <p:pic>
        <p:nvPicPr>
          <p:cNvPr id="5" name="圖片 4">
            <a:extLst>
              <a:ext uri="{FF2B5EF4-FFF2-40B4-BE49-F238E27FC236}">
                <a16:creationId xmlns:a16="http://schemas.microsoft.com/office/drawing/2014/main" id="{6006AE3F-5E06-1744-B0A7-478C64476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63878"/>
            <a:ext cx="486003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EDE79D1-00CB-9D43-AA78-D3384E3E3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0"/>
            <a:ext cx="3455368" cy="4869160"/>
          </a:xfrm>
          <a:prstGeom prst="rect">
            <a:avLst/>
          </a:prstGeom>
        </p:spPr>
      </p:pic>
      <p:pic>
        <p:nvPicPr>
          <p:cNvPr id="5" name="圖片 4">
            <a:extLst>
              <a:ext uri="{FF2B5EF4-FFF2-40B4-BE49-F238E27FC236}">
                <a16:creationId xmlns:a16="http://schemas.microsoft.com/office/drawing/2014/main" id="{03DF90BE-8A05-064D-B821-63BE7706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136" y="1829307"/>
            <a:ext cx="3204864" cy="5028693"/>
          </a:xfrm>
          <a:prstGeom prst="rect">
            <a:avLst/>
          </a:prstGeom>
        </p:spPr>
      </p:pic>
      <p:pic>
        <p:nvPicPr>
          <p:cNvPr id="7" name="圖片 6">
            <a:extLst>
              <a:ext uri="{FF2B5EF4-FFF2-40B4-BE49-F238E27FC236}">
                <a16:creationId xmlns:a16="http://schemas.microsoft.com/office/drawing/2014/main" id="{D47C93EE-5772-7D48-868F-CD9DC58C3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840" y="3429000"/>
            <a:ext cx="2664296" cy="3429000"/>
          </a:xfrm>
          <a:prstGeom prst="rect">
            <a:avLst/>
          </a:prstGeom>
        </p:spPr>
      </p:pic>
      <p:pic>
        <p:nvPicPr>
          <p:cNvPr id="9" name="圖片 8">
            <a:extLst>
              <a:ext uri="{FF2B5EF4-FFF2-40B4-BE49-F238E27FC236}">
                <a16:creationId xmlns:a16="http://schemas.microsoft.com/office/drawing/2014/main" id="{D06581AC-FA67-9242-8949-9F36F6616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4840" y="12576"/>
            <a:ext cx="2636302" cy="299695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5F01C53-9D2E-984D-A54D-BDAA9F5D9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128"/>
            <a:ext cx="7962900" cy="5157192"/>
          </a:xfrm>
          <a:prstGeom prst="rect">
            <a:avLst/>
          </a:prstGeom>
        </p:spPr>
      </p:pic>
      <p:sp>
        <p:nvSpPr>
          <p:cNvPr id="2" name="文字方塊 1">
            <a:extLst>
              <a:ext uri="{FF2B5EF4-FFF2-40B4-BE49-F238E27FC236}">
                <a16:creationId xmlns:a16="http://schemas.microsoft.com/office/drawing/2014/main" id="{304366A7-B578-C643-8BA1-B32254CB52C5}"/>
              </a:ext>
            </a:extLst>
          </p:cNvPr>
          <p:cNvSpPr txBox="1"/>
          <p:nvPr/>
        </p:nvSpPr>
        <p:spPr>
          <a:xfrm>
            <a:off x="2339752" y="5661248"/>
            <a:ext cx="4788490" cy="523220"/>
          </a:xfrm>
          <a:prstGeom prst="rect">
            <a:avLst/>
          </a:prstGeom>
          <a:noFill/>
        </p:spPr>
        <p:txBody>
          <a:bodyPr wrap="none" rtlCol="0">
            <a:spAutoFit/>
          </a:bodyPr>
          <a:lstStyle/>
          <a:p>
            <a:r>
              <a:rPr kumimoji="1" lang="zh-TW" altLang="en-US" sz="2800" dirty="0">
                <a:solidFill>
                  <a:srgbClr val="FF0000"/>
                </a:solidFill>
              </a:rPr>
              <a:t>日本畫   膠彩畫   水墨畫  國畫</a:t>
            </a:r>
          </a:p>
        </p:txBody>
      </p:sp>
    </p:spTree>
    <p:extLst>
      <p:ext uri="{BB962C8B-B14F-4D97-AF65-F5344CB8AC3E}">
        <p14:creationId xmlns:p14="http://schemas.microsoft.com/office/powerpoint/2010/main" val="2862578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FA666F6-8B70-C74F-9067-7D44148D2E1B}"/>
              </a:ext>
            </a:extLst>
          </p:cNvPr>
          <p:cNvPicPr>
            <a:picLocks noChangeAspect="1"/>
          </p:cNvPicPr>
          <p:nvPr/>
        </p:nvPicPr>
        <p:blipFill>
          <a:blip r:embed="rId2"/>
          <a:stretch>
            <a:fillRect/>
          </a:stretch>
        </p:blipFill>
        <p:spPr>
          <a:xfrm>
            <a:off x="0" y="836712"/>
            <a:ext cx="5796136" cy="4116288"/>
          </a:xfrm>
          <a:prstGeom prst="rect">
            <a:avLst/>
          </a:prstGeom>
        </p:spPr>
      </p:pic>
      <p:sp>
        <p:nvSpPr>
          <p:cNvPr id="3" name="文字方塊 2">
            <a:extLst>
              <a:ext uri="{FF2B5EF4-FFF2-40B4-BE49-F238E27FC236}">
                <a16:creationId xmlns:a16="http://schemas.microsoft.com/office/drawing/2014/main" id="{2CC5619C-08B7-3141-8302-2A11AE38667D}"/>
              </a:ext>
            </a:extLst>
          </p:cNvPr>
          <p:cNvSpPr txBox="1"/>
          <p:nvPr/>
        </p:nvSpPr>
        <p:spPr>
          <a:xfrm>
            <a:off x="2843808" y="6021288"/>
            <a:ext cx="4248472" cy="584775"/>
          </a:xfrm>
          <a:prstGeom prst="rect">
            <a:avLst/>
          </a:prstGeom>
          <a:noFill/>
        </p:spPr>
        <p:txBody>
          <a:bodyPr wrap="square" rtlCol="0">
            <a:spAutoFit/>
          </a:bodyPr>
          <a:lstStyle/>
          <a:p>
            <a:r>
              <a:rPr kumimoji="1" lang="zh-TW" altLang="en-US" sz="3200" dirty="0">
                <a:solidFill>
                  <a:srgbClr val="7030A0"/>
                </a:solidFill>
              </a:rPr>
              <a:t>謝謝您的聆聽</a:t>
            </a:r>
          </a:p>
        </p:txBody>
      </p:sp>
    </p:spTree>
    <p:extLst>
      <p:ext uri="{BB962C8B-B14F-4D97-AF65-F5344CB8AC3E}">
        <p14:creationId xmlns:p14="http://schemas.microsoft.com/office/powerpoint/2010/main" val="414331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4B26349-C0BC-8D47-8069-2DB4BF8C1870}"/>
              </a:ext>
            </a:extLst>
          </p:cNvPr>
          <p:cNvPicPr>
            <a:picLocks noChangeAspect="1"/>
          </p:cNvPicPr>
          <p:nvPr/>
        </p:nvPicPr>
        <p:blipFill>
          <a:blip r:embed="rId2"/>
          <a:stretch>
            <a:fillRect/>
          </a:stretch>
        </p:blipFill>
        <p:spPr>
          <a:xfrm rot="5400000">
            <a:off x="-998171" y="1039960"/>
            <a:ext cx="6525340" cy="4470986"/>
          </a:xfrm>
          <a:prstGeom prst="rect">
            <a:avLst/>
          </a:prstGeom>
        </p:spPr>
      </p:pic>
      <p:pic>
        <p:nvPicPr>
          <p:cNvPr id="3" name="圖片 2">
            <a:extLst>
              <a:ext uri="{FF2B5EF4-FFF2-40B4-BE49-F238E27FC236}">
                <a16:creationId xmlns:a16="http://schemas.microsoft.com/office/drawing/2014/main" id="{79F440AE-B881-E048-80ED-119F4EB344A2}"/>
              </a:ext>
            </a:extLst>
          </p:cNvPr>
          <p:cNvPicPr>
            <a:picLocks noChangeAspect="1"/>
          </p:cNvPicPr>
          <p:nvPr/>
        </p:nvPicPr>
        <p:blipFill>
          <a:blip r:embed="rId3"/>
          <a:stretch>
            <a:fillRect/>
          </a:stretch>
        </p:blipFill>
        <p:spPr>
          <a:xfrm rot="5400000">
            <a:off x="3165615" y="1059127"/>
            <a:ext cx="6845217" cy="4752528"/>
          </a:xfrm>
          <a:prstGeom prst="rect">
            <a:avLst/>
          </a:prstGeom>
        </p:spPr>
      </p:pic>
    </p:spTree>
    <p:extLst>
      <p:ext uri="{BB962C8B-B14F-4D97-AF65-F5344CB8AC3E}">
        <p14:creationId xmlns:p14="http://schemas.microsoft.com/office/powerpoint/2010/main" val="239336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1809433-1DD0-CA4A-8D0F-7297D411A3D3}"/>
              </a:ext>
            </a:extLst>
          </p:cNvPr>
          <p:cNvPicPr>
            <a:picLocks noChangeAspect="1"/>
          </p:cNvPicPr>
          <p:nvPr/>
        </p:nvPicPr>
        <p:blipFill>
          <a:blip r:embed="rId2"/>
          <a:stretch>
            <a:fillRect/>
          </a:stretch>
        </p:blipFill>
        <p:spPr>
          <a:xfrm>
            <a:off x="0" y="0"/>
            <a:ext cx="4427984" cy="3212976"/>
          </a:xfrm>
          <a:prstGeom prst="rect">
            <a:avLst/>
          </a:prstGeom>
        </p:spPr>
      </p:pic>
      <p:pic>
        <p:nvPicPr>
          <p:cNvPr id="3" name="圖片 2">
            <a:extLst>
              <a:ext uri="{FF2B5EF4-FFF2-40B4-BE49-F238E27FC236}">
                <a16:creationId xmlns:a16="http://schemas.microsoft.com/office/drawing/2014/main" id="{6E70FBB4-82AD-224E-9F8D-548545CE0AAA}"/>
              </a:ext>
            </a:extLst>
          </p:cNvPr>
          <p:cNvPicPr>
            <a:picLocks noChangeAspect="1"/>
          </p:cNvPicPr>
          <p:nvPr/>
        </p:nvPicPr>
        <p:blipFill>
          <a:blip r:embed="rId3"/>
          <a:stretch>
            <a:fillRect/>
          </a:stretch>
        </p:blipFill>
        <p:spPr>
          <a:xfrm>
            <a:off x="3995936" y="3212976"/>
            <a:ext cx="5148064" cy="3645024"/>
          </a:xfrm>
          <a:prstGeom prst="rect">
            <a:avLst/>
          </a:prstGeom>
        </p:spPr>
      </p:pic>
    </p:spTree>
    <p:extLst>
      <p:ext uri="{BB962C8B-B14F-4D97-AF65-F5344CB8AC3E}">
        <p14:creationId xmlns:p14="http://schemas.microsoft.com/office/powerpoint/2010/main" val="207735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E61493F-3765-9848-8238-18F5DFEE7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3284984"/>
            <a:ext cx="5184576" cy="3456384"/>
          </a:xfrm>
          <a:prstGeom prst="rect">
            <a:avLst/>
          </a:prstGeom>
        </p:spPr>
      </p:pic>
      <p:pic>
        <p:nvPicPr>
          <p:cNvPr id="5" name="圖片 4">
            <a:extLst>
              <a:ext uri="{FF2B5EF4-FFF2-40B4-BE49-F238E27FC236}">
                <a16:creationId xmlns:a16="http://schemas.microsoft.com/office/drawing/2014/main" id="{9E133986-3C93-B143-851E-9DF9564F1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
            <a:ext cx="4067944" cy="3051947"/>
          </a:xfrm>
          <a:prstGeom prst="rect">
            <a:avLst/>
          </a:prstGeom>
        </p:spPr>
      </p:pic>
      <p:pic>
        <p:nvPicPr>
          <p:cNvPr id="7" name="圖片 6">
            <a:extLst>
              <a:ext uri="{FF2B5EF4-FFF2-40B4-BE49-F238E27FC236}">
                <a16:creationId xmlns:a16="http://schemas.microsoft.com/office/drawing/2014/main" id="{4E9A8468-F440-884A-9A14-E4F163C70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58315"/>
            <a:ext cx="4572000" cy="29353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3F90A78-39B9-C448-AB11-CF639E042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29716"/>
            <a:ext cx="9449494" cy="6857999"/>
          </a:xfrm>
          <a:prstGeom prst="rect">
            <a:avLst/>
          </a:prstGeom>
        </p:spPr>
      </p:pic>
    </p:spTree>
    <p:extLst>
      <p:ext uri="{BB962C8B-B14F-4D97-AF65-F5344CB8AC3E}">
        <p14:creationId xmlns:p14="http://schemas.microsoft.com/office/powerpoint/2010/main" val="377740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56E802B-CD14-2842-992A-6165C8B7A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00"/>
            <a:ext cx="9144000" cy="7200800"/>
          </a:xfrm>
          <a:prstGeom prst="rect">
            <a:avLst/>
          </a:prstGeom>
        </p:spPr>
      </p:pic>
    </p:spTree>
    <p:extLst>
      <p:ext uri="{BB962C8B-B14F-4D97-AF65-F5344CB8AC3E}">
        <p14:creationId xmlns:p14="http://schemas.microsoft.com/office/powerpoint/2010/main" val="291729755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636</Words>
  <Application>Microsoft Macintosh PowerPoint</Application>
  <PresentationFormat>如螢幕大小 (4:3)</PresentationFormat>
  <Paragraphs>46</Paragraphs>
  <Slides>47</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47</vt:i4>
      </vt:variant>
    </vt:vector>
  </HeadingPairs>
  <TitlesOfParts>
    <vt:vector size="55" baseType="lpstr">
      <vt:lpstr>新細明體</vt:lpstr>
      <vt:lpstr>標楷體</vt:lpstr>
      <vt:lpstr>Kaiti SC</vt:lpstr>
      <vt:lpstr>宋体</vt:lpstr>
      <vt:lpstr>Arial</vt:lpstr>
      <vt:lpstr>Calibri</vt:lpstr>
      <vt:lpstr>Helvetica</vt:lpstr>
      <vt:lpstr>Office 佈景主題</vt:lpstr>
      <vt:lpstr>美學散散步  板橋-北區扶輪社</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美學散散步 板橋北區扶輪社</dc:title>
  <dc:creator>Null</dc:creator>
  <cp:lastModifiedBy>Cathy Hsu</cp:lastModifiedBy>
  <cp:revision>31</cp:revision>
  <dcterms:created xsi:type="dcterms:W3CDTF">2020-11-01T11:16:31Z</dcterms:created>
  <dcterms:modified xsi:type="dcterms:W3CDTF">2020-11-12T11:47:13Z</dcterms:modified>
</cp:coreProperties>
</file>